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86" r:id="rId3"/>
    <p:sldId id="261" r:id="rId4"/>
    <p:sldId id="287" r:id="rId5"/>
    <p:sldId id="288" r:id="rId6"/>
    <p:sldId id="326" r:id="rId7"/>
    <p:sldId id="325" r:id="rId8"/>
    <p:sldId id="313" r:id="rId9"/>
    <p:sldId id="314" r:id="rId10"/>
    <p:sldId id="315" r:id="rId11"/>
    <p:sldId id="316" r:id="rId12"/>
    <p:sldId id="328" r:id="rId13"/>
    <p:sldId id="302" r:id="rId14"/>
    <p:sldId id="327" r:id="rId15"/>
    <p:sldId id="329" r:id="rId16"/>
    <p:sldId id="330" r:id="rId17"/>
    <p:sldId id="331" r:id="rId18"/>
    <p:sldId id="332" r:id="rId19"/>
    <p:sldId id="333" r:id="rId20"/>
    <p:sldId id="321" r:id="rId21"/>
    <p:sldId id="273"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BA86"/>
    <a:srgbClr val="19274C"/>
    <a:srgbClr val="FBF7F4"/>
    <a:srgbClr val="CB9E55"/>
    <a:srgbClr val="F4E3CF"/>
    <a:srgbClr val="FFFAEB"/>
    <a:srgbClr val="FFF7DF"/>
    <a:srgbClr val="FCF1E0"/>
    <a:srgbClr val="E8E3D0"/>
    <a:srgbClr val="F0E0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62" autoAdjust="0"/>
    <p:restoredTop sz="94660"/>
  </p:normalViewPr>
  <p:slideViewPr>
    <p:cSldViewPr snapToGrid="0">
      <p:cViewPr>
        <p:scale>
          <a:sx n="125" d="100"/>
          <a:sy n="125" d="100"/>
        </p:scale>
        <p:origin x="27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3BDB3396-866D-4CE7-9F9B-808BF2285E90}" type="datetimeFigureOut">
              <a:rPr lang="ru-RU" smtClean="0"/>
              <a:t>02.02.2026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3825554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BDB3396-866D-4CE7-9F9B-808BF2285E90}" type="datetimeFigureOut">
              <a:rPr lang="ru-RU" smtClean="0"/>
              <a:t>02.02.2026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2607449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3BDB3396-866D-4CE7-9F9B-808BF2285E90}" type="datetimeFigureOut">
              <a:rPr lang="ru-RU" smtClean="0"/>
              <a:t>02.02.2026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2399282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3BDB3396-866D-4CE7-9F9B-808BF2285E90}" type="datetimeFigureOut">
              <a:rPr lang="ru-RU" smtClean="0"/>
              <a:t>02.02.2026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2841871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BDB3396-866D-4CE7-9F9B-808BF2285E90}" type="datetimeFigureOut">
              <a:rPr lang="ru-RU" smtClean="0"/>
              <a:t>02.02.2026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238352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BDB3396-866D-4CE7-9F9B-808BF2285E90}" type="datetimeFigureOut">
              <a:rPr lang="ru-RU" smtClean="0"/>
              <a:t>02.02.2026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3487292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BDB3396-866D-4CE7-9F9B-808BF2285E90}" type="datetimeFigureOut">
              <a:rPr lang="ru-RU" smtClean="0"/>
              <a:t>02.02.2026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428561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BDB3396-866D-4CE7-9F9B-808BF2285E90}" type="datetimeFigureOut">
              <a:rPr lang="ru-RU" smtClean="0"/>
              <a:t>02.02.2026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1079772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BDB3396-866D-4CE7-9F9B-808BF2285E90}" type="datetimeFigureOut">
              <a:rPr lang="ru-RU" smtClean="0"/>
              <a:t>02.02.2026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226293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BDB3396-866D-4CE7-9F9B-808BF2285E90}" type="datetimeFigureOut">
              <a:rPr lang="ru-RU" smtClean="0"/>
              <a:t>02.02.2026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3967285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BDB3396-866D-4CE7-9F9B-808BF2285E90}" type="datetimeFigureOut">
              <a:rPr lang="ru-RU" smtClean="0"/>
              <a:t>02.02.2026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C33B48-47E2-4DB2-B07E-2C7603AACC71}" type="slidenum">
              <a:rPr lang="ru-RU" smtClean="0"/>
              <a:t>‹#›</a:t>
            </a:fld>
            <a:endParaRPr lang="ru-RU"/>
          </a:p>
        </p:txBody>
      </p:sp>
    </p:spTree>
    <p:extLst>
      <p:ext uri="{BB962C8B-B14F-4D97-AF65-F5344CB8AC3E}">
        <p14:creationId xmlns:p14="http://schemas.microsoft.com/office/powerpoint/2010/main" val="3120697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DB3396-866D-4CE7-9F9B-808BF2285E90}" type="datetimeFigureOut">
              <a:rPr lang="ru-RU" smtClean="0"/>
              <a:t>02.02.2026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C33B48-47E2-4DB2-B07E-2C7603AACC71}" type="slidenum">
              <a:rPr lang="ru-RU" smtClean="0"/>
              <a:t>‹#›</a:t>
            </a:fld>
            <a:endParaRPr lang="ru-RU"/>
          </a:p>
        </p:txBody>
      </p:sp>
    </p:spTree>
    <p:extLst>
      <p:ext uri="{BB962C8B-B14F-4D97-AF65-F5344CB8AC3E}">
        <p14:creationId xmlns:p14="http://schemas.microsoft.com/office/powerpoint/2010/main" val="94493392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898304" y="764634"/>
            <a:ext cx="4594599" cy="626971"/>
          </a:xfrm>
        </p:spPr>
        <p:txBody>
          <a:bodyPr>
            <a:noAutofit/>
          </a:bodyPr>
          <a:lstStyle/>
          <a:p>
            <a:br>
              <a:rPr lang="az-Latn-AZ" sz="3200" b="1" dirty="0">
                <a:solidFill>
                  <a:srgbClr val="002060"/>
                </a:solidFill>
                <a:latin typeface="Times New Roman" panose="02020603050405020304" pitchFamily="18" charset="0"/>
                <a:cs typeface="Times New Roman" panose="02020603050405020304" pitchFamily="18" charset="0"/>
              </a:rPr>
            </a:br>
            <a:r>
              <a:rPr lang="az-Latn-AZ" sz="2800" b="1" dirty="0">
                <a:solidFill>
                  <a:srgbClr val="19274C"/>
                </a:solidFill>
                <a:latin typeface="Times New Roman" panose="02020603050405020304" pitchFamily="18" charset="0"/>
                <a:cs typeface="Times New Roman" panose="02020603050405020304" pitchFamily="18" charset="0"/>
              </a:rPr>
              <a:t>STRATEJİ HƏDƏFLƏR</a:t>
            </a:r>
            <a:endParaRPr lang="ru-RU" sz="2800" b="1" dirty="0">
              <a:solidFill>
                <a:srgbClr val="19274C"/>
              </a:solidFill>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D7782B00-AD49-4806-9CC5-FAF5FDB5399B}"/>
              </a:ext>
            </a:extLst>
          </p:cNvPr>
          <p:cNvSpPr/>
          <p:nvPr/>
        </p:nvSpPr>
        <p:spPr>
          <a:xfrm>
            <a:off x="0" y="0"/>
            <a:ext cx="3433313" cy="6858000"/>
          </a:xfrm>
          <a:prstGeom prst="rect">
            <a:avLst/>
          </a:prstGeom>
          <a:solidFill>
            <a:srgbClr val="1927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Заголовок 1">
            <a:extLst>
              <a:ext uri="{FF2B5EF4-FFF2-40B4-BE49-F238E27FC236}">
                <a16:creationId xmlns:a16="http://schemas.microsoft.com/office/drawing/2014/main" id="{1AF33271-2333-43FD-B873-73EC7AE55A0E}"/>
              </a:ext>
            </a:extLst>
          </p:cNvPr>
          <p:cNvSpPr txBox="1">
            <a:spLocks/>
          </p:cNvSpPr>
          <p:nvPr/>
        </p:nvSpPr>
        <p:spPr>
          <a:xfrm>
            <a:off x="3419340" y="1199072"/>
            <a:ext cx="4594599" cy="16244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9600" b="1" dirty="0">
                <a:solidFill>
                  <a:srgbClr val="A47930"/>
                </a:solidFill>
                <a:latin typeface="Perpetua Titling MT" panose="02020502060505020804" pitchFamily="18" charset="0"/>
                <a:cs typeface="Times New Roman" panose="02020603050405020304" pitchFamily="18" charset="0"/>
              </a:rPr>
              <a:t>2026</a:t>
            </a:r>
            <a:endParaRPr lang="ru-RU" sz="9600" b="1" dirty="0">
              <a:solidFill>
                <a:srgbClr val="A47930"/>
              </a:solidFill>
              <a:latin typeface="Times New Roman" panose="02020603050405020304" pitchFamily="18" charset="0"/>
              <a:cs typeface="Times New Roman" panose="02020603050405020304" pitchFamily="18" charset="0"/>
            </a:endParaRPr>
          </a:p>
        </p:txBody>
      </p:sp>
      <p:sp>
        <p:nvSpPr>
          <p:cNvPr id="68" name="Заголовок 1">
            <a:extLst>
              <a:ext uri="{FF2B5EF4-FFF2-40B4-BE49-F238E27FC236}">
                <a16:creationId xmlns:a16="http://schemas.microsoft.com/office/drawing/2014/main" id="{38B3DC30-94E9-46F4-9899-B33915B32969}"/>
              </a:ext>
            </a:extLst>
          </p:cNvPr>
          <p:cNvSpPr txBox="1">
            <a:spLocks/>
          </p:cNvSpPr>
          <p:nvPr/>
        </p:nvSpPr>
        <p:spPr>
          <a:xfrm>
            <a:off x="3426327" y="2299298"/>
            <a:ext cx="4594599" cy="16244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9600" b="1" dirty="0">
                <a:solidFill>
                  <a:srgbClr val="19274C"/>
                </a:solidFill>
                <a:latin typeface="Perpetua Titling MT" panose="02020502060505020804" pitchFamily="18" charset="0"/>
                <a:cs typeface="Times New Roman" panose="02020603050405020304" pitchFamily="18" charset="0"/>
              </a:rPr>
              <a:t>2030</a:t>
            </a:r>
            <a:endParaRPr lang="ru-RU" sz="9600" b="1" dirty="0">
              <a:solidFill>
                <a:srgbClr val="19274C"/>
              </a:solidFill>
              <a:latin typeface="Times New Roman" panose="02020603050405020304" pitchFamily="18" charset="0"/>
              <a:cs typeface="Times New Roman" panose="02020603050405020304" pitchFamily="18" charset="0"/>
            </a:endParaRPr>
          </a:p>
        </p:txBody>
      </p:sp>
      <p:sp>
        <p:nvSpPr>
          <p:cNvPr id="69" name="Заголовок 1">
            <a:extLst>
              <a:ext uri="{FF2B5EF4-FFF2-40B4-BE49-F238E27FC236}">
                <a16:creationId xmlns:a16="http://schemas.microsoft.com/office/drawing/2014/main" id="{3C562757-FDC8-41DB-9BF2-F57E29B9748D}"/>
              </a:ext>
            </a:extLst>
          </p:cNvPr>
          <p:cNvSpPr txBox="1">
            <a:spLocks/>
          </p:cNvSpPr>
          <p:nvPr/>
        </p:nvSpPr>
        <p:spPr>
          <a:xfrm>
            <a:off x="4150641" y="3650532"/>
            <a:ext cx="3433314" cy="98724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800" b="1" dirty="0">
                <a:solidFill>
                  <a:srgbClr val="002060"/>
                </a:solidFill>
                <a:latin typeface="Times New Roman" panose="02020603050405020304" pitchFamily="18" charset="0"/>
                <a:cs typeface="Times New Roman" panose="02020603050405020304" pitchFamily="18" charset="0"/>
              </a:rPr>
              <a:t>AZ</a:t>
            </a:r>
            <a:r>
              <a:rPr lang="az-Latn-AZ" sz="1800" b="1" dirty="0">
                <a:solidFill>
                  <a:srgbClr val="002060"/>
                </a:solidFill>
                <a:latin typeface="Times New Roman" panose="02020603050405020304" pitchFamily="18" charset="0"/>
                <a:cs typeface="Times New Roman" panose="02020603050405020304" pitchFamily="18" charset="0"/>
              </a:rPr>
              <a:t>ƏRBAYCAN BANKLAR</a:t>
            </a:r>
          </a:p>
          <a:p>
            <a:pPr algn="l"/>
            <a:r>
              <a:rPr lang="az-Latn-AZ" sz="1800" b="1" dirty="0">
                <a:solidFill>
                  <a:srgbClr val="002060"/>
                </a:solidFill>
                <a:latin typeface="Times New Roman" panose="02020603050405020304" pitchFamily="18" charset="0"/>
                <a:cs typeface="Times New Roman" panose="02020603050405020304" pitchFamily="18" charset="0"/>
              </a:rPr>
              <a:t>ASSOSİASİYASI</a:t>
            </a:r>
            <a:endParaRPr lang="ru-RU" sz="1800" b="1" dirty="0">
              <a:solidFill>
                <a:srgbClr val="002060"/>
              </a:solidFill>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F5AEB6E9-B30F-491B-B119-5C059F0AD237}"/>
              </a:ext>
            </a:extLst>
          </p:cNvPr>
          <p:cNvCxnSpPr/>
          <p:nvPr/>
        </p:nvCxnSpPr>
        <p:spPr>
          <a:xfrm>
            <a:off x="4222629" y="3913757"/>
            <a:ext cx="2950234" cy="0"/>
          </a:xfrm>
          <a:prstGeom prst="line">
            <a:avLst/>
          </a:prstGeom>
          <a:ln w="19050">
            <a:solidFill>
              <a:srgbClr val="CFA764"/>
            </a:solidFill>
          </a:ln>
        </p:spPr>
        <p:style>
          <a:lnRef idx="1">
            <a:schemeClr val="accent1"/>
          </a:lnRef>
          <a:fillRef idx="0">
            <a:schemeClr val="accent1"/>
          </a:fillRef>
          <a:effectRef idx="0">
            <a:schemeClr val="accent1"/>
          </a:effectRef>
          <a:fontRef idx="minor">
            <a:schemeClr val="tx1"/>
          </a:fontRef>
        </p:style>
      </p:cxnSp>
      <p:pic>
        <p:nvPicPr>
          <p:cNvPr id="71" name="Рисунок 8">
            <a:extLst>
              <a:ext uri="{FF2B5EF4-FFF2-40B4-BE49-F238E27FC236}">
                <a16:creationId xmlns:a16="http://schemas.microsoft.com/office/drawing/2014/main" id="{DA498B18-0AAF-466A-A9F3-EEDB461505B6}"/>
              </a:ext>
            </a:extLst>
          </p:cNvPr>
          <p:cNvPicPr>
            <a:picLocks noChangeAspect="1"/>
          </p:cNvPicPr>
          <p:nvPr/>
        </p:nvPicPr>
        <p:blipFill>
          <a:blip r:embed="rId2"/>
          <a:stretch>
            <a:fillRect/>
          </a:stretch>
        </p:blipFill>
        <p:spPr>
          <a:xfrm>
            <a:off x="315786" y="423815"/>
            <a:ext cx="2638563" cy="2638563"/>
          </a:xfrm>
          <a:prstGeom prst="rect">
            <a:avLst/>
          </a:prstGeom>
        </p:spPr>
      </p:pic>
      <p:cxnSp>
        <p:nvCxnSpPr>
          <p:cNvPr id="72" name="Straight Connector 71">
            <a:extLst>
              <a:ext uri="{FF2B5EF4-FFF2-40B4-BE49-F238E27FC236}">
                <a16:creationId xmlns:a16="http://schemas.microsoft.com/office/drawing/2014/main" id="{A733D36E-2793-4C6C-A5B3-2252B4DCDB9B}"/>
              </a:ext>
            </a:extLst>
          </p:cNvPr>
          <p:cNvCxnSpPr>
            <a:cxnSpLocks/>
          </p:cNvCxnSpPr>
          <p:nvPr/>
        </p:nvCxnSpPr>
        <p:spPr>
          <a:xfrm>
            <a:off x="0" y="6093365"/>
            <a:ext cx="6849374"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pic>
        <p:nvPicPr>
          <p:cNvPr id="83" name="Picture 82">
            <a:extLst>
              <a:ext uri="{FF2B5EF4-FFF2-40B4-BE49-F238E27FC236}">
                <a16:creationId xmlns:a16="http://schemas.microsoft.com/office/drawing/2014/main" id="{4ECF1C0A-747B-429D-BB00-01FEB641E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Tree>
    <p:extLst>
      <p:ext uri="{BB962C8B-B14F-4D97-AF65-F5344CB8AC3E}">
        <p14:creationId xmlns:p14="http://schemas.microsoft.com/office/powerpoint/2010/main" val="1777206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4">
            <a:extLst>
              <a:ext uri="{FF2B5EF4-FFF2-40B4-BE49-F238E27FC236}">
                <a16:creationId xmlns:a16="http://schemas.microsoft.com/office/drawing/2014/main" id="{78A51AC2-F119-4D91-ABFF-3D2AFC224682}"/>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6" name="Заголовок 1"/>
          <p:cNvSpPr txBox="1">
            <a:spLocks/>
          </p:cNvSpPr>
          <p:nvPr/>
        </p:nvSpPr>
        <p:spPr>
          <a:xfrm>
            <a:off x="4339924" y="430158"/>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az-Latn-AZ" sz="4400" b="1" dirty="0">
                <a:solidFill>
                  <a:schemeClr val="bg1"/>
                </a:solidFill>
                <a:latin typeface="Times New Roman" panose="02020603050405020304" pitchFamily="18" charset="0"/>
                <a:cs typeface="Times New Roman" pitchFamily="18" charset="0"/>
              </a:rPr>
              <a:t>Mündəricat</a:t>
            </a:r>
            <a:endParaRPr lang="ru-RU" sz="4400" b="1" dirty="0">
              <a:solidFill>
                <a:schemeClr val="bg1"/>
              </a:solidFill>
              <a:latin typeface="Times New Roman" panose="02020603050405020304" pitchFamily="18" charset="0"/>
              <a:cs typeface="Times New Roman" pitchFamily="18" charset="0"/>
            </a:endParaRPr>
          </a:p>
        </p:txBody>
      </p:sp>
      <p:sp>
        <p:nvSpPr>
          <p:cNvPr id="2" name="Прямоугольник 1"/>
          <p:cNvSpPr/>
          <p:nvPr/>
        </p:nvSpPr>
        <p:spPr>
          <a:xfrm>
            <a:off x="768626" y="1608294"/>
            <a:ext cx="10654748" cy="3349956"/>
          </a:xfrm>
          <a:prstGeom prst="rect">
            <a:avLst/>
          </a:prstGeom>
        </p:spPr>
        <p:txBody>
          <a:bodyPr wrap="square">
            <a:spAutoFit/>
          </a:bodyPr>
          <a:lstStyle/>
          <a:p>
            <a:pPr>
              <a:lnSpc>
                <a:spcPct val="150000"/>
              </a:lnSpc>
            </a:pPr>
            <a:r>
              <a:rPr lang="az-Latn-AZ" sz="2400" dirty="0">
                <a:solidFill>
                  <a:schemeClr val="tx1">
                    <a:lumMod val="85000"/>
                    <a:lumOff val="15000"/>
                  </a:schemeClr>
                </a:solidFill>
                <a:latin typeface="Times New Roman" panose="02020603050405020304" pitchFamily="18" charset="0"/>
                <a:cs typeface="Times New Roman" panose="02020603050405020304" pitchFamily="18" charset="0"/>
              </a:rPr>
              <a:t>ABA haqqında</a:t>
            </a:r>
          </a:p>
          <a:p>
            <a:pPr>
              <a:lnSpc>
                <a:spcPct val="150000"/>
              </a:lnSpc>
            </a:pPr>
            <a:r>
              <a:rPr lang="az-Latn-AZ" sz="2400" dirty="0">
                <a:solidFill>
                  <a:schemeClr val="tx1">
                    <a:lumMod val="85000"/>
                    <a:lumOff val="15000"/>
                  </a:schemeClr>
                </a:solidFill>
                <a:latin typeface="Times New Roman" panose="02020603050405020304" pitchFamily="18" charset="0"/>
                <a:cs typeface="Times New Roman" panose="02020603050405020304" pitchFamily="18" charset="0"/>
              </a:rPr>
              <a:t>Vizyonumuz və Missiyamız </a:t>
            </a:r>
          </a:p>
          <a:p>
            <a:pPr>
              <a:lnSpc>
                <a:spcPct val="150000"/>
              </a:lnSpc>
            </a:pPr>
            <a:r>
              <a:rPr lang="az-Latn-AZ" sz="2400" dirty="0">
                <a:solidFill>
                  <a:schemeClr val="tx1">
                    <a:lumMod val="85000"/>
                    <a:lumOff val="15000"/>
                  </a:schemeClr>
                </a:solidFill>
                <a:latin typeface="Times New Roman" panose="02020603050405020304" pitchFamily="18" charset="0"/>
                <a:cs typeface="Times New Roman" panose="02020603050405020304" pitchFamily="18" charset="0"/>
              </a:rPr>
              <a:t>Dəyərlərimiz</a:t>
            </a:r>
          </a:p>
          <a:p>
            <a:pPr>
              <a:lnSpc>
                <a:spcPct val="150000"/>
              </a:lnSpc>
            </a:pPr>
            <a:r>
              <a:rPr lang="az-Latn-AZ" sz="2400" dirty="0">
                <a:solidFill>
                  <a:schemeClr val="tx1">
                    <a:lumMod val="85000"/>
                    <a:lumOff val="15000"/>
                  </a:schemeClr>
                </a:solidFill>
                <a:latin typeface="Times New Roman" panose="02020603050405020304" pitchFamily="18" charset="0"/>
                <a:cs typeface="Times New Roman" panose="02020603050405020304" pitchFamily="18" charset="0"/>
              </a:rPr>
              <a:t>ABA-nın fəaliyyətinin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SWOT </a:t>
            </a:r>
            <a:r>
              <a:rPr lang="az-Latn-AZ" sz="2400" dirty="0">
                <a:solidFill>
                  <a:schemeClr val="tx1">
                    <a:lumMod val="85000"/>
                    <a:lumOff val="15000"/>
                  </a:schemeClr>
                </a:solidFill>
                <a:latin typeface="Times New Roman" panose="02020603050405020304" pitchFamily="18" charset="0"/>
                <a:cs typeface="Times New Roman" panose="02020603050405020304" pitchFamily="18" charset="0"/>
              </a:rPr>
              <a:t>təhlili</a:t>
            </a:r>
          </a:p>
          <a:p>
            <a:pPr>
              <a:lnSpc>
                <a:spcPct val="150000"/>
              </a:lnSpc>
            </a:pPr>
            <a:r>
              <a:rPr lang="az-Latn-AZ" sz="2400" dirty="0">
                <a:solidFill>
                  <a:schemeClr val="tx1">
                    <a:lumMod val="85000"/>
                    <a:lumOff val="15000"/>
                  </a:schemeClr>
                </a:solidFill>
                <a:latin typeface="Times New Roman" panose="02020603050405020304" pitchFamily="18" charset="0"/>
                <a:cs typeface="Times New Roman" panose="02020603050405020304" pitchFamily="18" charset="0"/>
              </a:rPr>
              <a:t>Strateji hədəflər</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 </a:t>
            </a:r>
            <a:endParaRPr lang="az-Latn-AZ" sz="2400" dirty="0">
              <a:solidFill>
                <a:schemeClr val="tx1">
                  <a:lumMod val="85000"/>
                  <a:lumOff val="15000"/>
                </a:schemeClr>
              </a:solidFill>
              <a:latin typeface="Times New Roman" panose="02020603050405020304" pitchFamily="18" charset="0"/>
              <a:cs typeface="Times New Roman" panose="02020603050405020304" pitchFamily="18" charset="0"/>
            </a:endParaRPr>
          </a:p>
          <a:p>
            <a:pPr>
              <a:lnSpc>
                <a:spcPct val="150000"/>
              </a:lnSpc>
            </a:pPr>
            <a:r>
              <a:rPr lang="az-Latn-AZ" sz="2400" dirty="0">
                <a:solidFill>
                  <a:schemeClr val="tx1">
                    <a:lumMod val="85000"/>
                    <a:lumOff val="15000"/>
                  </a:schemeClr>
                </a:solidFill>
                <a:latin typeface="Times New Roman" panose="02020603050405020304" pitchFamily="18" charset="0"/>
                <a:cs typeface="Times New Roman" panose="02020603050405020304" pitchFamily="18" charset="0"/>
              </a:rPr>
              <a:t>Strategiya evi</a:t>
            </a:r>
          </a:p>
        </p:txBody>
      </p:sp>
      <p:cxnSp>
        <p:nvCxnSpPr>
          <p:cNvPr id="7" name="Straight Connector 6">
            <a:extLst>
              <a:ext uri="{FF2B5EF4-FFF2-40B4-BE49-F238E27FC236}">
                <a16:creationId xmlns:a16="http://schemas.microsoft.com/office/drawing/2014/main" id="{47822D3C-842A-4FD3-8436-4C039D1F4EBA}"/>
              </a:ext>
            </a:extLst>
          </p:cNvPr>
          <p:cNvCxnSpPr>
            <a:cxnSpLocks/>
          </p:cNvCxnSpPr>
          <p:nvPr/>
        </p:nvCxnSpPr>
        <p:spPr>
          <a:xfrm>
            <a:off x="0" y="6093365"/>
            <a:ext cx="11353800"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pic>
        <p:nvPicPr>
          <p:cNvPr id="10" name="Рисунок 8">
            <a:extLst>
              <a:ext uri="{FF2B5EF4-FFF2-40B4-BE49-F238E27FC236}">
                <a16:creationId xmlns:a16="http://schemas.microsoft.com/office/drawing/2014/main" id="{AA0B08D5-00D5-4EDF-9BC6-759914F96130}"/>
              </a:ext>
            </a:extLst>
          </p:cNvPr>
          <p:cNvPicPr>
            <a:picLocks noChangeAspect="1"/>
          </p:cNvPicPr>
          <p:nvPr/>
        </p:nvPicPr>
        <p:blipFill>
          <a:blip r:embed="rId2"/>
          <a:stretch>
            <a:fillRect/>
          </a:stretch>
        </p:blipFill>
        <p:spPr>
          <a:xfrm>
            <a:off x="179009" y="126017"/>
            <a:ext cx="935032" cy="935032"/>
          </a:xfrm>
          <a:prstGeom prst="rect">
            <a:avLst/>
          </a:prstGeom>
        </p:spPr>
      </p:pic>
      <p:pic>
        <p:nvPicPr>
          <p:cNvPr id="8" name="Picture 7">
            <a:extLst>
              <a:ext uri="{FF2B5EF4-FFF2-40B4-BE49-F238E27FC236}">
                <a16:creationId xmlns:a16="http://schemas.microsoft.com/office/drawing/2014/main" id="{8554A34D-C5CB-4906-92C7-7B119AE647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446" y="1837426"/>
            <a:ext cx="285464" cy="284671"/>
          </a:xfrm>
          <a:prstGeom prst="rect">
            <a:avLst/>
          </a:prstGeom>
        </p:spPr>
      </p:pic>
      <p:pic>
        <p:nvPicPr>
          <p:cNvPr id="13" name="Picture 12">
            <a:extLst>
              <a:ext uri="{FF2B5EF4-FFF2-40B4-BE49-F238E27FC236}">
                <a16:creationId xmlns:a16="http://schemas.microsoft.com/office/drawing/2014/main" id="{EB6A8333-DB2C-4CF3-AFD9-D092520C31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446" y="2372264"/>
            <a:ext cx="285464" cy="284671"/>
          </a:xfrm>
          <a:prstGeom prst="rect">
            <a:avLst/>
          </a:prstGeom>
        </p:spPr>
      </p:pic>
      <p:pic>
        <p:nvPicPr>
          <p:cNvPr id="14" name="Picture 13">
            <a:extLst>
              <a:ext uri="{FF2B5EF4-FFF2-40B4-BE49-F238E27FC236}">
                <a16:creationId xmlns:a16="http://schemas.microsoft.com/office/drawing/2014/main" id="{A46BA8C7-21E7-4A25-9A89-9BDA93C748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446" y="2924354"/>
            <a:ext cx="285464" cy="284671"/>
          </a:xfrm>
          <a:prstGeom prst="rect">
            <a:avLst/>
          </a:prstGeom>
        </p:spPr>
      </p:pic>
      <p:pic>
        <p:nvPicPr>
          <p:cNvPr id="17" name="Picture 16">
            <a:extLst>
              <a:ext uri="{FF2B5EF4-FFF2-40B4-BE49-F238E27FC236}">
                <a16:creationId xmlns:a16="http://schemas.microsoft.com/office/drawing/2014/main" id="{C11AFADA-02C2-470B-9CCD-C1361FC3CF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446" y="3476444"/>
            <a:ext cx="285464" cy="284671"/>
          </a:xfrm>
          <a:prstGeom prst="rect">
            <a:avLst/>
          </a:prstGeom>
        </p:spPr>
      </p:pic>
      <p:pic>
        <p:nvPicPr>
          <p:cNvPr id="18" name="Picture 17">
            <a:extLst>
              <a:ext uri="{FF2B5EF4-FFF2-40B4-BE49-F238E27FC236}">
                <a16:creationId xmlns:a16="http://schemas.microsoft.com/office/drawing/2014/main" id="{3A12B03B-1650-4634-9C41-7DB1D15784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990" y="4029254"/>
            <a:ext cx="285464" cy="284671"/>
          </a:xfrm>
          <a:prstGeom prst="rect">
            <a:avLst/>
          </a:prstGeom>
        </p:spPr>
      </p:pic>
      <p:pic>
        <p:nvPicPr>
          <p:cNvPr id="19" name="Picture 18">
            <a:extLst>
              <a:ext uri="{FF2B5EF4-FFF2-40B4-BE49-F238E27FC236}">
                <a16:creationId xmlns:a16="http://schemas.microsoft.com/office/drawing/2014/main" id="{0900BC49-FB8B-4D8F-98A0-9579F0A3D2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990" y="4573481"/>
            <a:ext cx="285464" cy="284671"/>
          </a:xfrm>
          <a:prstGeom prst="rect">
            <a:avLst/>
          </a:prstGeom>
        </p:spPr>
      </p:pic>
      <p:pic>
        <p:nvPicPr>
          <p:cNvPr id="22" name="Picture 21">
            <a:extLst>
              <a:ext uri="{FF2B5EF4-FFF2-40B4-BE49-F238E27FC236}">
                <a16:creationId xmlns:a16="http://schemas.microsoft.com/office/drawing/2014/main" id="{9A30B8BF-D837-41A5-A7E5-F9D6C3FBD8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Tree>
    <p:extLst>
      <p:ext uri="{BB962C8B-B14F-4D97-AF65-F5344CB8AC3E}">
        <p14:creationId xmlns:p14="http://schemas.microsoft.com/office/powerpoint/2010/main" val="1721001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8522A925-2E48-4ECE-BF68-CBA481A8D968}"/>
              </a:ext>
            </a:extLst>
          </p:cNvPr>
          <p:cNvPicPr>
            <a:picLocks noChangeAspect="1"/>
          </p:cNvPicPr>
          <p:nvPr/>
        </p:nvPicPr>
        <p:blipFill>
          <a:blip r:embed="rId2">
            <a:alphaModFix amt="46000"/>
            <a:extLst>
              <a:ext uri="{28A0092B-C50C-407E-A947-70E740481C1C}">
                <a14:useLocalDpi xmlns:a14="http://schemas.microsoft.com/office/drawing/2010/main" val="0"/>
              </a:ext>
            </a:extLst>
          </a:blip>
          <a:stretch>
            <a:fillRect/>
          </a:stretch>
        </p:blipFill>
        <p:spPr>
          <a:xfrm>
            <a:off x="9480295" y="1622699"/>
            <a:ext cx="2711705" cy="4896135"/>
          </a:xfrm>
          <a:prstGeom prst="rect">
            <a:avLst/>
          </a:prstGeom>
        </p:spPr>
      </p:pic>
      <p:sp>
        <p:nvSpPr>
          <p:cNvPr id="8" name="TextBox 7">
            <a:extLst>
              <a:ext uri="{FF2B5EF4-FFF2-40B4-BE49-F238E27FC236}">
                <a16:creationId xmlns:a16="http://schemas.microsoft.com/office/drawing/2014/main" id="{814200A9-D08D-45E1-B679-C94D963B953B}"/>
              </a:ext>
            </a:extLst>
          </p:cNvPr>
          <p:cNvSpPr txBox="1"/>
          <p:nvPr/>
        </p:nvSpPr>
        <p:spPr>
          <a:xfrm>
            <a:off x="239395" y="1930045"/>
            <a:ext cx="11440772" cy="1248419"/>
          </a:xfrm>
          <a:prstGeom prst="rect">
            <a:avLst/>
          </a:prstGeom>
          <a:noFill/>
        </p:spPr>
        <p:txBody>
          <a:bodyPr wrap="square">
            <a:spAutoFit/>
          </a:bodyPr>
          <a:lstStyle/>
          <a:p>
            <a:pPr algn="just">
              <a:lnSpc>
                <a:spcPct val="120000"/>
              </a:lnSpc>
              <a:buNone/>
            </a:pPr>
            <a:r>
              <a:rPr lang="az-Latn-AZ" sz="1600" dirty="0">
                <a:solidFill>
                  <a:schemeClr val="bg2">
                    <a:lumMod val="25000"/>
                  </a:schemeClr>
                </a:solidFill>
                <a:latin typeface="Times New Roman" panose="02020603050405020304" pitchFamily="18" charset="0"/>
                <a:cs typeface="Times New Roman" panose="02020603050405020304" pitchFamily="18" charset="0"/>
              </a:rPr>
              <a:t>Azərbaycan Banklar Assosiasiyası (ABA) 1990-cı ildə 10 özəl bank tərəfindən təsis edilmiş və “Azərbaycan Kommersiya və Kooperativ Bankları Assosiasiyası” adı ilə dövlət qeydiyyatından keçmişdir. 1999-cu ildən “Azərbaycan Banklar Assosiasiyası” adı altında fəaliyyət göstərir. Hazırda 22 bank və 5 digər təşkilatlar üzvüdürlər.</a:t>
            </a:r>
          </a:p>
          <a:p>
            <a:pPr algn="just">
              <a:lnSpc>
                <a:spcPct val="120000"/>
              </a:lnSpc>
              <a:buNone/>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7" name="Прямоугольник 4">
            <a:extLst>
              <a:ext uri="{FF2B5EF4-FFF2-40B4-BE49-F238E27FC236}">
                <a16:creationId xmlns:a16="http://schemas.microsoft.com/office/drawing/2014/main" id="{8A9D22B6-22D1-49F4-B586-3C33CFACFAAA}"/>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10" name="Прямоугольник 4">
            <a:extLst>
              <a:ext uri="{FF2B5EF4-FFF2-40B4-BE49-F238E27FC236}">
                <a16:creationId xmlns:a16="http://schemas.microsoft.com/office/drawing/2014/main" id="{CBAE34B2-3CB3-423E-9DF8-7D788794FC2E}"/>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pic>
        <p:nvPicPr>
          <p:cNvPr id="11" name="Рисунок 8">
            <a:extLst>
              <a:ext uri="{FF2B5EF4-FFF2-40B4-BE49-F238E27FC236}">
                <a16:creationId xmlns:a16="http://schemas.microsoft.com/office/drawing/2014/main" id="{501A0CB8-55F2-4004-8754-2294C24C22DA}"/>
              </a:ext>
            </a:extLst>
          </p:cNvPr>
          <p:cNvPicPr>
            <a:picLocks noChangeAspect="1"/>
          </p:cNvPicPr>
          <p:nvPr/>
        </p:nvPicPr>
        <p:blipFill>
          <a:blip r:embed="rId3"/>
          <a:stretch>
            <a:fillRect/>
          </a:stretch>
        </p:blipFill>
        <p:spPr>
          <a:xfrm>
            <a:off x="179009" y="126017"/>
            <a:ext cx="935032" cy="935032"/>
          </a:xfrm>
          <a:prstGeom prst="rect">
            <a:avLst/>
          </a:prstGeom>
        </p:spPr>
      </p:pic>
      <p:sp>
        <p:nvSpPr>
          <p:cNvPr id="9" name="Заголовок 1"/>
          <p:cNvSpPr txBox="1">
            <a:spLocks/>
          </p:cNvSpPr>
          <p:nvPr/>
        </p:nvSpPr>
        <p:spPr>
          <a:xfrm>
            <a:off x="4364965" y="349619"/>
            <a:ext cx="4091797" cy="570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az-Latn-AZ" sz="4400" b="1" dirty="0">
                <a:solidFill>
                  <a:schemeClr val="bg1"/>
                </a:solidFill>
                <a:latin typeface="Times New Roman" pitchFamily="18" charset="0"/>
                <a:cs typeface="Times New Roman" pitchFamily="18" charset="0"/>
              </a:rPr>
              <a:t>ABA haqqında</a:t>
            </a:r>
          </a:p>
        </p:txBody>
      </p:sp>
      <p:sp>
        <p:nvSpPr>
          <p:cNvPr id="12" name="TextBox 11">
            <a:extLst>
              <a:ext uri="{FF2B5EF4-FFF2-40B4-BE49-F238E27FC236}">
                <a16:creationId xmlns:a16="http://schemas.microsoft.com/office/drawing/2014/main" id="{B15F895F-8659-4F66-93A6-9F99C8457062}"/>
              </a:ext>
            </a:extLst>
          </p:cNvPr>
          <p:cNvSpPr txBox="1"/>
          <p:nvPr/>
        </p:nvSpPr>
        <p:spPr>
          <a:xfrm>
            <a:off x="239394" y="1527732"/>
            <a:ext cx="1045952" cy="362022"/>
          </a:xfrm>
          <a:prstGeom prst="rect">
            <a:avLst/>
          </a:prstGeom>
          <a:noFill/>
        </p:spPr>
        <p:txBody>
          <a:bodyPr wrap="square">
            <a:spAutoFit/>
          </a:bodyPr>
          <a:lstStyle/>
          <a:p>
            <a:pPr algn="just">
              <a:lnSpc>
                <a:spcPct val="120000"/>
              </a:lnSpc>
              <a:buNone/>
            </a:pPr>
            <a:r>
              <a:rPr lang="az-Latn-AZ" sz="1600" b="1" dirty="0">
                <a:solidFill>
                  <a:schemeClr val="bg2">
                    <a:lumMod val="25000"/>
                  </a:schemeClr>
                </a:solidFill>
                <a:latin typeface="Times New Roman" panose="02020603050405020304" pitchFamily="18" charset="0"/>
                <a:cs typeface="Times New Roman" panose="02020603050405020304" pitchFamily="18" charset="0"/>
              </a:rPr>
              <a:t>Tarixi</a:t>
            </a:r>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F7C791D0-B17D-48FF-815B-D58157075490}"/>
              </a:ext>
            </a:extLst>
          </p:cNvPr>
          <p:cNvSpPr txBox="1"/>
          <p:nvPr/>
        </p:nvSpPr>
        <p:spPr>
          <a:xfrm>
            <a:off x="239394" y="3577427"/>
            <a:ext cx="11328629" cy="986680"/>
          </a:xfrm>
          <a:prstGeom prst="rect">
            <a:avLst/>
          </a:prstGeom>
          <a:noFill/>
        </p:spPr>
        <p:txBody>
          <a:bodyPr wrap="square">
            <a:spAutoFit/>
          </a:bodyPr>
          <a:lstStyle/>
          <a:p>
            <a:pPr algn="just">
              <a:lnSpc>
                <a:spcPct val="120000"/>
              </a:lnSpc>
              <a:buNone/>
            </a:pPr>
            <a:r>
              <a:rPr lang="az-Latn-AZ" sz="1600" dirty="0">
                <a:solidFill>
                  <a:schemeClr val="bg2">
                    <a:lumMod val="25000"/>
                  </a:schemeClr>
                </a:solidFill>
                <a:latin typeface="Times New Roman" panose="02020603050405020304" pitchFamily="18" charset="0"/>
                <a:cs typeface="Times New Roman" panose="02020603050405020304" pitchFamily="18" charset="0"/>
              </a:rPr>
              <a:t>Azərbaycan Bank və Maliyyə Tədris Mərkəzi, Bank Ombudsmanı, Banklar və Biznes Qəzeti, Banklar və Biznes Jurnalı, Bank İnformasiya Texnologiyaları Mərkəzi, Hərrac mərkəzi, Münsiflər Məhkəməsi, Biləsuvar bağça-lisey-məktəb kompleksi</a:t>
            </a:r>
          </a:p>
          <a:p>
            <a:pPr algn="just">
              <a:lnSpc>
                <a:spcPct val="120000"/>
              </a:lnSpc>
              <a:buNone/>
            </a:pPr>
            <a:endParaRPr lang="az-Latn-AZ" sz="18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0F6DC6D3-B468-4A36-A50D-B356AF4BFB25}"/>
              </a:ext>
            </a:extLst>
          </p:cNvPr>
          <p:cNvSpPr txBox="1"/>
          <p:nvPr/>
        </p:nvSpPr>
        <p:spPr>
          <a:xfrm>
            <a:off x="239395" y="5054342"/>
            <a:ext cx="11440772" cy="1543884"/>
          </a:xfrm>
          <a:prstGeom prst="rect">
            <a:avLst/>
          </a:prstGeom>
          <a:noFill/>
        </p:spPr>
        <p:txBody>
          <a:bodyPr wrap="square">
            <a:spAutoFit/>
          </a:bodyPr>
          <a:lstStyle/>
          <a:p>
            <a:pPr algn="just">
              <a:lnSpc>
                <a:spcPct val="120000"/>
              </a:lnSpc>
              <a:buNone/>
            </a:pPr>
            <a:r>
              <a:rPr lang="az-Latn-AZ" sz="1600" dirty="0">
                <a:solidFill>
                  <a:schemeClr val="bg2">
                    <a:lumMod val="25000"/>
                  </a:schemeClr>
                </a:solidFill>
                <a:latin typeface="Times New Roman" panose="02020603050405020304" pitchFamily="18" charset="0"/>
                <a:cs typeface="Times New Roman" panose="02020603050405020304" pitchFamily="18" charset="0"/>
              </a:rPr>
              <a:t>Kredit işi, Esi və Dayanıqlı bankçılıq, Data və Süni intellekt, Pərakəndə bankçılıq və kredit sığortası məhsulları, Ödəniş sistemləri və rəqamsal bankçılıq, Risklərin idarə olunması, Hüquqi məsələlər, Daxili Audit, İT və İT təhlükəsizlik, İnsan resurslarının idarə edilməsi, Komplayns, Maliyyə və mühasibatlıq, Marketing və PR, Xəzinədarlıq və Fondların idarə olunması, Ticarətin və layihələrin maliyyələşdirilməsi, Maliyyə xidmətləri istehlakçılarının hüquqlarının müdafiəsi, Rəqəmsal ödənişlər sahəsində fırıldaqçılıq əməliyyatlarına qarşı mübarizə.</a:t>
            </a:r>
          </a:p>
        </p:txBody>
      </p:sp>
      <p:sp>
        <p:nvSpPr>
          <p:cNvPr id="18" name="TextBox 17">
            <a:extLst>
              <a:ext uri="{FF2B5EF4-FFF2-40B4-BE49-F238E27FC236}">
                <a16:creationId xmlns:a16="http://schemas.microsoft.com/office/drawing/2014/main" id="{D167F044-A9BC-480D-A3E4-2971011412D1}"/>
              </a:ext>
            </a:extLst>
          </p:cNvPr>
          <p:cNvSpPr txBox="1"/>
          <p:nvPr/>
        </p:nvSpPr>
        <p:spPr>
          <a:xfrm>
            <a:off x="239394" y="3203280"/>
            <a:ext cx="2193265" cy="362022"/>
          </a:xfrm>
          <a:prstGeom prst="rect">
            <a:avLst/>
          </a:prstGeom>
          <a:noFill/>
        </p:spPr>
        <p:txBody>
          <a:bodyPr wrap="square">
            <a:spAutoFit/>
          </a:bodyPr>
          <a:lstStyle/>
          <a:p>
            <a:pPr algn="just">
              <a:lnSpc>
                <a:spcPct val="120000"/>
              </a:lnSpc>
              <a:buNone/>
            </a:pPr>
            <a:r>
              <a:rPr lang="az-Latn-AZ" sz="1600" b="1" dirty="0">
                <a:solidFill>
                  <a:schemeClr val="bg2">
                    <a:lumMod val="25000"/>
                  </a:schemeClr>
                </a:solidFill>
                <a:latin typeface="Times New Roman" panose="02020603050405020304" pitchFamily="18" charset="0"/>
                <a:cs typeface="Times New Roman" panose="02020603050405020304" pitchFamily="18" charset="0"/>
              </a:rPr>
              <a:t>Törəmə təşkilatlar</a:t>
            </a:r>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6A715E72-38AC-4798-A696-06B342F0F783}"/>
              </a:ext>
            </a:extLst>
          </p:cNvPr>
          <p:cNvSpPr txBox="1"/>
          <p:nvPr/>
        </p:nvSpPr>
        <p:spPr>
          <a:xfrm>
            <a:off x="239394" y="4632445"/>
            <a:ext cx="2779851" cy="362022"/>
          </a:xfrm>
          <a:prstGeom prst="rect">
            <a:avLst/>
          </a:prstGeom>
          <a:noFill/>
        </p:spPr>
        <p:txBody>
          <a:bodyPr wrap="square">
            <a:spAutoFit/>
          </a:bodyPr>
          <a:lstStyle/>
          <a:p>
            <a:pPr algn="just">
              <a:lnSpc>
                <a:spcPct val="120000"/>
              </a:lnSpc>
              <a:buNone/>
            </a:pPr>
            <a:r>
              <a:rPr lang="az-Latn-AZ" sz="1600" b="1" dirty="0">
                <a:solidFill>
                  <a:schemeClr val="bg2">
                    <a:lumMod val="25000"/>
                  </a:schemeClr>
                </a:solidFill>
                <a:latin typeface="Times New Roman" panose="02020603050405020304" pitchFamily="18" charset="0"/>
                <a:cs typeface="Times New Roman" panose="02020603050405020304" pitchFamily="18" charset="0"/>
              </a:rPr>
              <a:t>Ekspert qrupları</a:t>
            </a:r>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p:txBody>
      </p:sp>
      <p:cxnSp>
        <p:nvCxnSpPr>
          <p:cNvPr id="20" name="Straight Connector 19">
            <a:extLst>
              <a:ext uri="{FF2B5EF4-FFF2-40B4-BE49-F238E27FC236}">
                <a16:creationId xmlns:a16="http://schemas.microsoft.com/office/drawing/2014/main" id="{5F6279D2-37EB-48D1-8749-DBAB9E6354E4}"/>
              </a:ext>
            </a:extLst>
          </p:cNvPr>
          <p:cNvCxnSpPr/>
          <p:nvPr/>
        </p:nvCxnSpPr>
        <p:spPr>
          <a:xfrm>
            <a:off x="349369" y="1889754"/>
            <a:ext cx="2950234"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36C258B-07E3-4F5A-A579-0714712F7BCB}"/>
              </a:ext>
            </a:extLst>
          </p:cNvPr>
          <p:cNvCxnSpPr/>
          <p:nvPr/>
        </p:nvCxnSpPr>
        <p:spPr>
          <a:xfrm>
            <a:off x="349369" y="3568801"/>
            <a:ext cx="2950234"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B33C71-1E88-4C1D-9DEE-CA3FA5AC3EE3}"/>
              </a:ext>
            </a:extLst>
          </p:cNvPr>
          <p:cNvCxnSpPr/>
          <p:nvPr/>
        </p:nvCxnSpPr>
        <p:spPr>
          <a:xfrm>
            <a:off x="332126" y="5019590"/>
            <a:ext cx="2950234"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45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824C2FB0-C9DC-42B9-84DE-A92289296C31}"/>
              </a:ext>
            </a:extLst>
          </p:cNvPr>
          <p:cNvPicPr>
            <a:picLocks noChangeAspect="1"/>
          </p:cNvPicPr>
          <p:nvPr/>
        </p:nvPicPr>
        <p:blipFill>
          <a:blip r:embed="rId2">
            <a:alphaModFix amt="46000"/>
            <a:extLst>
              <a:ext uri="{28A0092B-C50C-407E-A947-70E740481C1C}">
                <a14:useLocalDpi xmlns:a14="http://schemas.microsoft.com/office/drawing/2010/main" val="0"/>
              </a:ext>
            </a:extLst>
          </a:blip>
          <a:stretch>
            <a:fillRect/>
          </a:stretch>
        </p:blipFill>
        <p:spPr>
          <a:xfrm>
            <a:off x="9468770" y="1545666"/>
            <a:ext cx="2711705" cy="4896135"/>
          </a:xfrm>
          <a:prstGeom prst="rect">
            <a:avLst/>
          </a:prstGeom>
        </p:spPr>
      </p:pic>
      <p:sp>
        <p:nvSpPr>
          <p:cNvPr id="9" name="Заголовок 1"/>
          <p:cNvSpPr txBox="1">
            <a:spLocks/>
          </p:cNvSpPr>
          <p:nvPr/>
        </p:nvSpPr>
        <p:spPr>
          <a:xfrm>
            <a:off x="1647524" y="209921"/>
            <a:ext cx="10087276" cy="570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az-Latn-AZ" sz="2400" b="1" dirty="0">
              <a:solidFill>
                <a:schemeClr val="bg1"/>
              </a:solidFill>
              <a:latin typeface="Times New Roman" panose="02020603050405020304" pitchFamily="18" charset="0"/>
              <a:cs typeface="Times New Roman" pitchFamily="18" charset="0"/>
            </a:endParaRPr>
          </a:p>
        </p:txBody>
      </p:sp>
      <p:sp>
        <p:nvSpPr>
          <p:cNvPr id="13" name="Прямоугольник 4">
            <a:extLst>
              <a:ext uri="{FF2B5EF4-FFF2-40B4-BE49-F238E27FC236}">
                <a16:creationId xmlns:a16="http://schemas.microsoft.com/office/drawing/2014/main" id="{4401219A-997F-42D9-82D4-7716FEFC26AD}"/>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14" name="Прямоугольник 4">
            <a:extLst>
              <a:ext uri="{FF2B5EF4-FFF2-40B4-BE49-F238E27FC236}">
                <a16:creationId xmlns:a16="http://schemas.microsoft.com/office/drawing/2014/main" id="{79396EA4-F75C-4CCB-B163-ADED1CB1659D}"/>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pic>
        <p:nvPicPr>
          <p:cNvPr id="17" name="Рисунок 8">
            <a:extLst>
              <a:ext uri="{FF2B5EF4-FFF2-40B4-BE49-F238E27FC236}">
                <a16:creationId xmlns:a16="http://schemas.microsoft.com/office/drawing/2014/main" id="{27A17A56-DF7C-498A-BB03-665F794E51D1}"/>
              </a:ext>
            </a:extLst>
          </p:cNvPr>
          <p:cNvPicPr>
            <a:picLocks noChangeAspect="1"/>
          </p:cNvPicPr>
          <p:nvPr/>
        </p:nvPicPr>
        <p:blipFill>
          <a:blip r:embed="rId3"/>
          <a:stretch>
            <a:fillRect/>
          </a:stretch>
        </p:blipFill>
        <p:spPr>
          <a:xfrm>
            <a:off x="179009" y="126017"/>
            <a:ext cx="935032" cy="935032"/>
          </a:xfrm>
          <a:prstGeom prst="rect">
            <a:avLst/>
          </a:prstGeom>
        </p:spPr>
      </p:pic>
      <p:sp>
        <p:nvSpPr>
          <p:cNvPr id="18" name="Заголовок 1">
            <a:extLst>
              <a:ext uri="{FF2B5EF4-FFF2-40B4-BE49-F238E27FC236}">
                <a16:creationId xmlns:a16="http://schemas.microsoft.com/office/drawing/2014/main" id="{3F782695-588B-40A8-A84E-8A8FF36594F3}"/>
              </a:ext>
            </a:extLst>
          </p:cNvPr>
          <p:cNvSpPr txBox="1">
            <a:spLocks/>
          </p:cNvSpPr>
          <p:nvPr/>
        </p:nvSpPr>
        <p:spPr>
          <a:xfrm>
            <a:off x="4339924" y="430158"/>
            <a:ext cx="583924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az-Latn-AZ" sz="4400" b="1" dirty="0">
                <a:solidFill>
                  <a:schemeClr val="bg1"/>
                </a:solidFill>
                <a:latin typeface="Times New Roman" panose="02020603050405020304" pitchFamily="18" charset="0"/>
                <a:cs typeface="Times New Roman" pitchFamily="18" charset="0"/>
              </a:rPr>
              <a:t>Mündəricat</a:t>
            </a:r>
            <a:endParaRPr lang="ru-RU" sz="4400" b="1" dirty="0">
              <a:solidFill>
                <a:schemeClr val="bg1"/>
              </a:solidFill>
              <a:latin typeface="Times New Roman" panose="02020603050405020304" pitchFamily="18" charset="0"/>
              <a:cs typeface="Times New Roman" pitchFamily="18" charset="0"/>
            </a:endParaRPr>
          </a:p>
        </p:txBody>
      </p:sp>
      <p:sp>
        <p:nvSpPr>
          <p:cNvPr id="21" name="TextBox 20">
            <a:extLst>
              <a:ext uri="{FF2B5EF4-FFF2-40B4-BE49-F238E27FC236}">
                <a16:creationId xmlns:a16="http://schemas.microsoft.com/office/drawing/2014/main" id="{1817619E-E731-4546-B072-ED94B552F58A}"/>
              </a:ext>
            </a:extLst>
          </p:cNvPr>
          <p:cNvSpPr txBox="1"/>
          <p:nvPr/>
        </p:nvSpPr>
        <p:spPr>
          <a:xfrm>
            <a:off x="646525" y="2119651"/>
            <a:ext cx="11484888"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ABA-</a:t>
            </a:r>
            <a:r>
              <a:rPr kumimoji="0" lang="az-Latn-AZ"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ya</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üzv</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təşkilatların</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maraqlarının</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qorunması</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özünütənzimləmə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sahəsində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Azərbaycanın</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ən</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güclü</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ictimai</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birliyi</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olmaqla</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bank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sektorunun</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həm</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ölkə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daxilində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həm</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də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beynəlxalq</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aləmdə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qəbul</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olunan</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təmsilçisinə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çevirmək</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və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bank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sektorunu</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inkişaf</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etdirməklə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ölkə</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iqtisadiyyatının</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inkişafına</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dəstək</a:t>
            </a:r>
            <a:r>
              <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olmaqd</a:t>
            </a:r>
            <a:r>
              <a:rPr kumimoji="0" lang="az-Latn-AZ"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ır.</a:t>
            </a:r>
            <a:endParaRPr kumimoji="0" lang="en-US" sz="1800" b="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5530071D-520B-480F-89C6-EE8EB3827E55}"/>
              </a:ext>
            </a:extLst>
          </p:cNvPr>
          <p:cNvSpPr txBox="1"/>
          <p:nvPr/>
        </p:nvSpPr>
        <p:spPr>
          <a:xfrm>
            <a:off x="312588" y="1654708"/>
            <a:ext cx="2059556"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Vizyonumuz</a:t>
            </a:r>
            <a:endParaRPr kumimoji="0" lang="en-US" sz="1800" b="1"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DB34D5BC-08AB-4BB0-9EA8-3C877FCBB71E}"/>
              </a:ext>
            </a:extLst>
          </p:cNvPr>
          <p:cNvSpPr txBox="1"/>
          <p:nvPr/>
        </p:nvSpPr>
        <p:spPr>
          <a:xfrm>
            <a:off x="446417" y="3262921"/>
            <a:ext cx="1606669"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Missiyamız</a:t>
            </a:r>
            <a:endParaRPr kumimoji="0" lang="en-US" sz="1800" b="1"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A12756F8-D26E-4EA0-B013-F7CC29FAD270}"/>
              </a:ext>
            </a:extLst>
          </p:cNvPr>
          <p:cNvSpPr txBox="1"/>
          <p:nvPr/>
        </p:nvSpPr>
        <p:spPr>
          <a:xfrm>
            <a:off x="646525" y="3670569"/>
            <a:ext cx="11088275" cy="646331"/>
          </a:xfrm>
          <a:prstGeom prst="rect">
            <a:avLst/>
          </a:prstGeom>
          <a:noFill/>
        </p:spPr>
        <p:txBody>
          <a:bodyPr wrap="square">
            <a:spAutoFit/>
          </a:bodyPr>
          <a:lstStyle/>
          <a:p>
            <a:r>
              <a:rPr kumimoji="0" lang="az-Latn-AZ" sz="1800" i="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ABA üzv təşkilatların maraqlarını qoruyan, onları zəruri və faydalı məlumat və xidmətlərlə təmin edən, bank sektorunun inkişafına xidmət edən təcrübə, ideya və təşəbbüslərin müzakirə edildiyi platformadır</a:t>
            </a:r>
            <a:endParaRPr lang="en-US" dirty="0">
              <a:solidFill>
                <a:schemeClr val="bg2">
                  <a:lumMod val="25000"/>
                </a:schemeClr>
              </a:solidFill>
            </a:endParaRPr>
          </a:p>
        </p:txBody>
      </p:sp>
      <p:sp>
        <p:nvSpPr>
          <p:cNvPr id="35" name="TextBox 34">
            <a:extLst>
              <a:ext uri="{FF2B5EF4-FFF2-40B4-BE49-F238E27FC236}">
                <a16:creationId xmlns:a16="http://schemas.microsoft.com/office/drawing/2014/main" id="{01EE68D0-6415-4FBD-8384-FE4A932150C7}"/>
              </a:ext>
            </a:extLst>
          </p:cNvPr>
          <p:cNvSpPr txBox="1"/>
          <p:nvPr/>
        </p:nvSpPr>
        <p:spPr>
          <a:xfrm>
            <a:off x="1114041" y="5203292"/>
            <a:ext cx="9412137" cy="1477328"/>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ABA-</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nın</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yaradılmasında</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əsas</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məqsəd</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üzv-təşkilatların</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korporativ</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maraqlarını</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dövlətin</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qanunverici</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icraedici</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və</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məhkəmə</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orqanlarında</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ictimai</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təşkilatlarda</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və</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beynəlxalq</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qurumlarda</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daha</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fəal</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qorumaqdan</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onların</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müxtəlif</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növ</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işgüzar</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xidmətlərə</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olan</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ehtiyaclarının</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ödənilməsinə</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yardım</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göstərməkdən</a:t>
            </a:r>
            <a:r>
              <a:rPr lang="az-Latn-AZ" kern="0" dirty="0">
                <a:solidFill>
                  <a:schemeClr val="bg2">
                    <a:lumMod val="25000"/>
                  </a:schemeClr>
                </a:solidFill>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fəaliyyətlərini</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əlaqələndirməkdən</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az-Latn-AZ"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və maliyyə bank sektorunun innovativ inkişafına töhfə verməkdən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ibarət</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 </a:t>
            </a:r>
            <a:r>
              <a:rPr kumimoji="0" lang="en-US" sz="1800" b="0" u="none" strike="noStrike" kern="0" cap="none" spc="0" normalizeH="0" baseline="0" noProof="0" dirty="0" err="1">
                <a:ln>
                  <a:noFill/>
                </a:ln>
                <a:solidFill>
                  <a:schemeClr val="bg2">
                    <a:lumMod val="25000"/>
                  </a:schemeClr>
                </a:solidFill>
                <a:effectLst/>
                <a:uLnTx/>
                <a:uFillTx/>
                <a:latin typeface="Times New Roman" panose="02020603050405020304" pitchFamily="18" charset="0"/>
                <a:cs typeface="Times New Roman" panose="02020603050405020304" pitchFamily="18" charset="0"/>
              </a:rPr>
              <a:t>olmuşdur</a:t>
            </a:r>
            <a:r>
              <a:rPr kumimoji="0" lang="en-US" sz="1800" b="0" u="none" strike="noStrike" kern="0" cap="none" spc="0" normalizeH="0" baseline="0" noProof="0" dirty="0">
                <a:ln>
                  <a:noFill/>
                </a:ln>
                <a:solidFill>
                  <a:schemeClr val="bg2">
                    <a:lumMod val="25000"/>
                  </a:schemeClr>
                </a:solidFill>
                <a:effectLst/>
                <a:uLnTx/>
                <a:uFillTx/>
                <a:latin typeface="Times New Roman" panose="02020603050405020304" pitchFamily="18" charset="0"/>
                <a:cs typeface="Times New Roman" panose="02020603050405020304" pitchFamily="18" charset="0"/>
              </a:rPr>
              <a:t>.</a:t>
            </a:r>
          </a:p>
        </p:txBody>
      </p:sp>
      <p:cxnSp>
        <p:nvCxnSpPr>
          <p:cNvPr id="36" name="Straight Connector 35">
            <a:extLst>
              <a:ext uri="{FF2B5EF4-FFF2-40B4-BE49-F238E27FC236}">
                <a16:creationId xmlns:a16="http://schemas.microsoft.com/office/drawing/2014/main" id="{99D4E1E1-5AD4-487F-95B9-AD2755B36368}"/>
              </a:ext>
            </a:extLst>
          </p:cNvPr>
          <p:cNvCxnSpPr>
            <a:cxnSpLocks/>
          </p:cNvCxnSpPr>
          <p:nvPr/>
        </p:nvCxnSpPr>
        <p:spPr>
          <a:xfrm>
            <a:off x="0" y="5023690"/>
            <a:ext cx="12192000" cy="0"/>
          </a:xfrm>
          <a:prstGeom prst="line">
            <a:avLst/>
          </a:prstGeom>
          <a:ln w="19050">
            <a:gradFill>
              <a:gsLst>
                <a:gs pos="71000">
                  <a:srgbClr val="E5CFAC"/>
                </a:gs>
                <a:gs pos="36000">
                  <a:srgbClr val="CFA764"/>
                </a:gs>
                <a:gs pos="100000">
                  <a:srgbClr val="FBF7F4"/>
                </a:gs>
                <a:gs pos="0">
                  <a:srgbClr val="FBF7F4"/>
                </a:gs>
              </a:gsLst>
              <a:lin ang="16800000" scaled="0"/>
            </a:gra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6C4E773-D5DD-4384-979C-9407F8FA8525}"/>
              </a:ext>
            </a:extLst>
          </p:cNvPr>
          <p:cNvCxnSpPr/>
          <p:nvPr/>
        </p:nvCxnSpPr>
        <p:spPr>
          <a:xfrm>
            <a:off x="737557" y="2055911"/>
            <a:ext cx="2950234"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9F585A4-B7E4-439A-99B8-4209E1F94008}"/>
              </a:ext>
            </a:extLst>
          </p:cNvPr>
          <p:cNvCxnSpPr/>
          <p:nvPr/>
        </p:nvCxnSpPr>
        <p:spPr>
          <a:xfrm>
            <a:off x="694427" y="3670569"/>
            <a:ext cx="2950234"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422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1"/>
          <p:cNvSpPr txBox="1">
            <a:spLocks/>
          </p:cNvSpPr>
          <p:nvPr/>
        </p:nvSpPr>
        <p:spPr>
          <a:xfrm>
            <a:off x="1647524" y="209921"/>
            <a:ext cx="10087276" cy="570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az-Latn-AZ" sz="2400" b="1" dirty="0">
              <a:solidFill>
                <a:schemeClr val="bg1"/>
              </a:solidFill>
              <a:latin typeface="Times New Roman" panose="02020603050405020304" pitchFamily="18" charset="0"/>
              <a:cs typeface="Times New Roman" panose="02020603050405020304" pitchFamily="18" charset="0"/>
            </a:endParaRPr>
          </a:p>
        </p:txBody>
      </p:sp>
      <p:sp>
        <p:nvSpPr>
          <p:cNvPr id="17" name="Прямоугольник 4">
            <a:extLst>
              <a:ext uri="{FF2B5EF4-FFF2-40B4-BE49-F238E27FC236}">
                <a16:creationId xmlns:a16="http://schemas.microsoft.com/office/drawing/2014/main" id="{C2426D22-A62B-4694-92EE-8FF7657F690F}"/>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20" name="Прямоугольник 4">
            <a:extLst>
              <a:ext uri="{FF2B5EF4-FFF2-40B4-BE49-F238E27FC236}">
                <a16:creationId xmlns:a16="http://schemas.microsoft.com/office/drawing/2014/main" id="{4020F12C-8154-4782-BEC1-CE868C790981}"/>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pic>
        <p:nvPicPr>
          <p:cNvPr id="22" name="Рисунок 8">
            <a:extLst>
              <a:ext uri="{FF2B5EF4-FFF2-40B4-BE49-F238E27FC236}">
                <a16:creationId xmlns:a16="http://schemas.microsoft.com/office/drawing/2014/main" id="{C9F940A3-D7A8-456C-8792-D80109FD52B0}"/>
              </a:ext>
            </a:extLst>
          </p:cNvPr>
          <p:cNvPicPr>
            <a:picLocks noChangeAspect="1"/>
          </p:cNvPicPr>
          <p:nvPr/>
        </p:nvPicPr>
        <p:blipFill>
          <a:blip r:embed="rId2"/>
          <a:stretch>
            <a:fillRect/>
          </a:stretch>
        </p:blipFill>
        <p:spPr>
          <a:xfrm>
            <a:off x="179009" y="126017"/>
            <a:ext cx="935032" cy="935032"/>
          </a:xfrm>
          <a:prstGeom prst="rect">
            <a:avLst/>
          </a:prstGeom>
        </p:spPr>
      </p:pic>
      <p:sp>
        <p:nvSpPr>
          <p:cNvPr id="26" name="TextBox 25">
            <a:extLst>
              <a:ext uri="{FF2B5EF4-FFF2-40B4-BE49-F238E27FC236}">
                <a16:creationId xmlns:a16="http://schemas.microsoft.com/office/drawing/2014/main" id="{55541017-0231-447A-B2B7-2BFFE9901422}"/>
              </a:ext>
            </a:extLst>
          </p:cNvPr>
          <p:cNvSpPr txBox="1"/>
          <p:nvPr/>
        </p:nvSpPr>
        <p:spPr>
          <a:xfrm>
            <a:off x="2730981" y="209921"/>
            <a:ext cx="6154946" cy="769441"/>
          </a:xfrm>
          <a:prstGeom prst="rect">
            <a:avLst/>
          </a:prstGeom>
          <a:noFill/>
        </p:spPr>
        <p:txBody>
          <a:bodyPr wrap="square">
            <a:spAutoFit/>
          </a:bodyPr>
          <a:lstStyle/>
          <a:p>
            <a:pPr algn="ctr"/>
            <a:r>
              <a:rPr lang="az-Latn-AZ" sz="4400" b="1" dirty="0">
                <a:solidFill>
                  <a:schemeClr val="bg1"/>
                </a:solidFill>
                <a:latin typeface="Times New Roman" panose="02020603050405020304" pitchFamily="18" charset="0"/>
                <a:cs typeface="Times New Roman" panose="02020603050405020304" pitchFamily="18" charset="0"/>
              </a:rPr>
              <a:t>Dəyərlərimiz</a:t>
            </a:r>
            <a:endParaRPr lang="ru-RU" sz="4400" b="1" dirty="0">
              <a:solidFill>
                <a:schemeClr val="bg1"/>
              </a:solidFill>
              <a:latin typeface="Times New Roman" panose="02020603050405020304" pitchFamily="18" charset="0"/>
              <a:cs typeface="Times New Roman" panose="02020603050405020304" pitchFamily="18" charset="0"/>
            </a:endParaRPr>
          </a:p>
        </p:txBody>
      </p:sp>
      <p:grpSp>
        <p:nvGrpSpPr>
          <p:cNvPr id="48" name="Group 47">
            <a:extLst>
              <a:ext uri="{FF2B5EF4-FFF2-40B4-BE49-F238E27FC236}">
                <a16:creationId xmlns:a16="http://schemas.microsoft.com/office/drawing/2014/main" id="{9A78FF45-7B71-405A-9A5B-30A729FC4CB0}"/>
              </a:ext>
            </a:extLst>
          </p:cNvPr>
          <p:cNvGrpSpPr/>
          <p:nvPr/>
        </p:nvGrpSpPr>
        <p:grpSpPr>
          <a:xfrm>
            <a:off x="432549" y="1699403"/>
            <a:ext cx="1834398" cy="4796288"/>
            <a:chOff x="470652" y="1699403"/>
            <a:chExt cx="1834398" cy="4796288"/>
          </a:xfrm>
        </p:grpSpPr>
        <p:sp>
          <p:nvSpPr>
            <p:cNvPr id="35" name="Freeform: Shape 34">
              <a:extLst>
                <a:ext uri="{FF2B5EF4-FFF2-40B4-BE49-F238E27FC236}">
                  <a16:creationId xmlns:a16="http://schemas.microsoft.com/office/drawing/2014/main" id="{9192FBE5-7F95-43C9-953D-3A46777C109D}"/>
                </a:ext>
              </a:extLst>
            </p:cNvPr>
            <p:cNvSpPr/>
            <p:nvPr/>
          </p:nvSpPr>
          <p:spPr>
            <a:xfrm>
              <a:off x="470652" y="1699403"/>
              <a:ext cx="1834398" cy="4796288"/>
            </a:xfrm>
            <a:custGeom>
              <a:avLst/>
              <a:gdLst>
                <a:gd name="connsiteX0" fmla="*/ 142279 w 1664898"/>
                <a:gd name="connsiteY0" fmla="*/ 0 h 4364966"/>
                <a:gd name="connsiteX1" fmla="*/ 1522619 w 1664898"/>
                <a:gd name="connsiteY1" fmla="*/ 0 h 4364966"/>
                <a:gd name="connsiteX2" fmla="*/ 1664898 w 1664898"/>
                <a:gd name="connsiteY2" fmla="*/ 142279 h 4364966"/>
                <a:gd name="connsiteX3" fmla="*/ 1664898 w 1664898"/>
                <a:gd name="connsiteY3" fmla="*/ 426828 h 4364966"/>
                <a:gd name="connsiteX4" fmla="*/ 1664898 w 1664898"/>
                <a:gd name="connsiteY4" fmla="*/ 853656 h 4364966"/>
                <a:gd name="connsiteX5" fmla="*/ 1664898 w 1664898"/>
                <a:gd name="connsiteY5" fmla="*/ 3511310 h 4364966"/>
                <a:gd name="connsiteX6" fmla="*/ 1664898 w 1664898"/>
                <a:gd name="connsiteY6" fmla="*/ 3755606 h 4364966"/>
                <a:gd name="connsiteX7" fmla="*/ 1664898 w 1664898"/>
                <a:gd name="connsiteY7" fmla="*/ 4222687 h 4364966"/>
                <a:gd name="connsiteX8" fmla="*/ 1522619 w 1664898"/>
                <a:gd name="connsiteY8" fmla="*/ 4364966 h 4364966"/>
                <a:gd name="connsiteX9" fmla="*/ 142279 w 1664898"/>
                <a:gd name="connsiteY9" fmla="*/ 4364966 h 4364966"/>
                <a:gd name="connsiteX10" fmla="*/ 0 w 1664898"/>
                <a:gd name="connsiteY10" fmla="*/ 4222687 h 4364966"/>
                <a:gd name="connsiteX11" fmla="*/ 0 w 1664898"/>
                <a:gd name="connsiteY11" fmla="*/ 3511310 h 4364966"/>
                <a:gd name="connsiteX12" fmla="*/ 0 w 1664898"/>
                <a:gd name="connsiteY12" fmla="*/ 3511310 h 4364966"/>
                <a:gd name="connsiteX13" fmla="*/ 0 w 1664898"/>
                <a:gd name="connsiteY13" fmla="*/ 853656 h 4364966"/>
                <a:gd name="connsiteX14" fmla="*/ 0 w 1664898"/>
                <a:gd name="connsiteY14" fmla="*/ 426828 h 4364966"/>
                <a:gd name="connsiteX15" fmla="*/ 0 w 1664898"/>
                <a:gd name="connsiteY15" fmla="*/ 142279 h 4364966"/>
                <a:gd name="connsiteX16" fmla="*/ 142279 w 1664898"/>
                <a:gd name="connsiteY16" fmla="*/ 0 h 436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4898" h="4364966">
                  <a:moveTo>
                    <a:pt x="142279" y="0"/>
                  </a:moveTo>
                  <a:lnTo>
                    <a:pt x="1522619" y="0"/>
                  </a:lnTo>
                  <a:cubicBezTo>
                    <a:pt x="1601198" y="0"/>
                    <a:pt x="1664898" y="63700"/>
                    <a:pt x="1664898" y="142279"/>
                  </a:cubicBezTo>
                  <a:lnTo>
                    <a:pt x="1664898" y="426828"/>
                  </a:lnTo>
                  <a:lnTo>
                    <a:pt x="1664898" y="853656"/>
                  </a:lnTo>
                  <a:lnTo>
                    <a:pt x="1664898" y="3511310"/>
                  </a:lnTo>
                  <a:lnTo>
                    <a:pt x="1664898" y="3755606"/>
                  </a:lnTo>
                  <a:lnTo>
                    <a:pt x="1664898" y="4222687"/>
                  </a:lnTo>
                  <a:cubicBezTo>
                    <a:pt x="1664898" y="4301266"/>
                    <a:pt x="1601198" y="4364966"/>
                    <a:pt x="1522619" y="4364966"/>
                  </a:cubicBezTo>
                  <a:lnTo>
                    <a:pt x="142279" y="4364966"/>
                  </a:lnTo>
                  <a:cubicBezTo>
                    <a:pt x="63700" y="4364966"/>
                    <a:pt x="0" y="4301266"/>
                    <a:pt x="0" y="4222687"/>
                  </a:cubicBezTo>
                  <a:lnTo>
                    <a:pt x="0" y="3511310"/>
                  </a:lnTo>
                  <a:lnTo>
                    <a:pt x="0" y="3511310"/>
                  </a:lnTo>
                  <a:lnTo>
                    <a:pt x="0" y="853656"/>
                  </a:lnTo>
                  <a:lnTo>
                    <a:pt x="0" y="426828"/>
                  </a:lnTo>
                  <a:lnTo>
                    <a:pt x="0" y="142279"/>
                  </a:lnTo>
                  <a:cubicBezTo>
                    <a:pt x="0" y="63700"/>
                    <a:pt x="63700" y="0"/>
                    <a:pt x="142279" y="0"/>
                  </a:cubicBezTo>
                  <a:close/>
                </a:path>
              </a:pathLst>
            </a:custGeom>
            <a:solidFill>
              <a:srgbClr val="FBF7F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43" name="Straight Connector 42">
              <a:extLst>
                <a:ext uri="{FF2B5EF4-FFF2-40B4-BE49-F238E27FC236}">
                  <a16:creationId xmlns:a16="http://schemas.microsoft.com/office/drawing/2014/main" id="{D40C2156-255E-4A56-9D48-8F8F7D675E2B}"/>
                </a:ext>
              </a:extLst>
            </p:cNvPr>
            <p:cNvCxnSpPr>
              <a:cxnSpLocks/>
            </p:cNvCxnSpPr>
            <p:nvPr/>
          </p:nvCxnSpPr>
          <p:spPr>
            <a:xfrm>
              <a:off x="622108" y="2497377"/>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sp>
          <p:nvSpPr>
            <p:cNvPr id="36" name="Flowchart: Connector 35">
              <a:extLst>
                <a:ext uri="{FF2B5EF4-FFF2-40B4-BE49-F238E27FC236}">
                  <a16:creationId xmlns:a16="http://schemas.microsoft.com/office/drawing/2014/main" id="{2AE88F08-92B4-4BDD-9287-D4FC101D975C}"/>
                </a:ext>
              </a:extLst>
            </p:cNvPr>
            <p:cNvSpPr/>
            <p:nvPr/>
          </p:nvSpPr>
          <p:spPr>
            <a:xfrm>
              <a:off x="783800" y="1893348"/>
              <a:ext cx="1164177" cy="1164177"/>
            </a:xfrm>
            <a:prstGeom prst="flowChartConnector">
              <a:avLst/>
            </a:prstGeom>
            <a:solidFill>
              <a:srgbClr val="FCF1E0"/>
            </a:solidFill>
            <a:ln w="12700">
              <a:solidFill>
                <a:srgbClr val="DABA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70BF6AA7-5997-4828-915D-333263D762B7}"/>
                </a:ext>
              </a:extLst>
            </p:cNvPr>
            <p:cNvSpPr/>
            <p:nvPr/>
          </p:nvSpPr>
          <p:spPr>
            <a:xfrm>
              <a:off x="863873" y="1965553"/>
              <a:ext cx="1013604" cy="1013604"/>
            </a:xfrm>
            <a:prstGeom prst="flowChartConnector">
              <a:avLst/>
            </a:prstGeom>
            <a:solidFill>
              <a:srgbClr val="19274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56A8CFB0-C9B5-48E0-B18B-33B1BE6C413F}"/>
                </a:ext>
              </a:extLst>
            </p:cNvPr>
            <p:cNvCxnSpPr>
              <a:cxnSpLocks/>
            </p:cNvCxnSpPr>
            <p:nvPr/>
          </p:nvCxnSpPr>
          <p:spPr>
            <a:xfrm>
              <a:off x="622108" y="3512412"/>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3122E795-C769-4C33-817E-201338EA1D36}"/>
              </a:ext>
            </a:extLst>
          </p:cNvPr>
          <p:cNvGrpSpPr/>
          <p:nvPr/>
        </p:nvGrpSpPr>
        <p:grpSpPr>
          <a:xfrm>
            <a:off x="2805127" y="1699403"/>
            <a:ext cx="1834398" cy="4796288"/>
            <a:chOff x="470652" y="1699403"/>
            <a:chExt cx="1834398" cy="4796288"/>
          </a:xfrm>
        </p:grpSpPr>
        <p:sp>
          <p:nvSpPr>
            <p:cNvPr id="50" name="Freeform: Shape 49">
              <a:extLst>
                <a:ext uri="{FF2B5EF4-FFF2-40B4-BE49-F238E27FC236}">
                  <a16:creationId xmlns:a16="http://schemas.microsoft.com/office/drawing/2014/main" id="{AF0579BC-7FB1-423A-84CF-36BC6FE23339}"/>
                </a:ext>
              </a:extLst>
            </p:cNvPr>
            <p:cNvSpPr/>
            <p:nvPr/>
          </p:nvSpPr>
          <p:spPr>
            <a:xfrm>
              <a:off x="470652" y="1699403"/>
              <a:ext cx="1834398" cy="4796288"/>
            </a:xfrm>
            <a:custGeom>
              <a:avLst/>
              <a:gdLst>
                <a:gd name="connsiteX0" fmla="*/ 142279 w 1664898"/>
                <a:gd name="connsiteY0" fmla="*/ 0 h 4364966"/>
                <a:gd name="connsiteX1" fmla="*/ 1522619 w 1664898"/>
                <a:gd name="connsiteY1" fmla="*/ 0 h 4364966"/>
                <a:gd name="connsiteX2" fmla="*/ 1664898 w 1664898"/>
                <a:gd name="connsiteY2" fmla="*/ 142279 h 4364966"/>
                <a:gd name="connsiteX3" fmla="*/ 1664898 w 1664898"/>
                <a:gd name="connsiteY3" fmla="*/ 426828 h 4364966"/>
                <a:gd name="connsiteX4" fmla="*/ 1664898 w 1664898"/>
                <a:gd name="connsiteY4" fmla="*/ 853656 h 4364966"/>
                <a:gd name="connsiteX5" fmla="*/ 1664898 w 1664898"/>
                <a:gd name="connsiteY5" fmla="*/ 3511310 h 4364966"/>
                <a:gd name="connsiteX6" fmla="*/ 1664898 w 1664898"/>
                <a:gd name="connsiteY6" fmla="*/ 3755606 h 4364966"/>
                <a:gd name="connsiteX7" fmla="*/ 1664898 w 1664898"/>
                <a:gd name="connsiteY7" fmla="*/ 4222687 h 4364966"/>
                <a:gd name="connsiteX8" fmla="*/ 1522619 w 1664898"/>
                <a:gd name="connsiteY8" fmla="*/ 4364966 h 4364966"/>
                <a:gd name="connsiteX9" fmla="*/ 142279 w 1664898"/>
                <a:gd name="connsiteY9" fmla="*/ 4364966 h 4364966"/>
                <a:gd name="connsiteX10" fmla="*/ 0 w 1664898"/>
                <a:gd name="connsiteY10" fmla="*/ 4222687 h 4364966"/>
                <a:gd name="connsiteX11" fmla="*/ 0 w 1664898"/>
                <a:gd name="connsiteY11" fmla="*/ 3511310 h 4364966"/>
                <a:gd name="connsiteX12" fmla="*/ 0 w 1664898"/>
                <a:gd name="connsiteY12" fmla="*/ 3511310 h 4364966"/>
                <a:gd name="connsiteX13" fmla="*/ 0 w 1664898"/>
                <a:gd name="connsiteY13" fmla="*/ 853656 h 4364966"/>
                <a:gd name="connsiteX14" fmla="*/ 0 w 1664898"/>
                <a:gd name="connsiteY14" fmla="*/ 426828 h 4364966"/>
                <a:gd name="connsiteX15" fmla="*/ 0 w 1664898"/>
                <a:gd name="connsiteY15" fmla="*/ 142279 h 4364966"/>
                <a:gd name="connsiteX16" fmla="*/ 142279 w 1664898"/>
                <a:gd name="connsiteY16" fmla="*/ 0 h 436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4898" h="4364966">
                  <a:moveTo>
                    <a:pt x="142279" y="0"/>
                  </a:moveTo>
                  <a:lnTo>
                    <a:pt x="1522619" y="0"/>
                  </a:lnTo>
                  <a:cubicBezTo>
                    <a:pt x="1601198" y="0"/>
                    <a:pt x="1664898" y="63700"/>
                    <a:pt x="1664898" y="142279"/>
                  </a:cubicBezTo>
                  <a:lnTo>
                    <a:pt x="1664898" y="426828"/>
                  </a:lnTo>
                  <a:lnTo>
                    <a:pt x="1664898" y="853656"/>
                  </a:lnTo>
                  <a:lnTo>
                    <a:pt x="1664898" y="3511310"/>
                  </a:lnTo>
                  <a:lnTo>
                    <a:pt x="1664898" y="3755606"/>
                  </a:lnTo>
                  <a:lnTo>
                    <a:pt x="1664898" y="4222687"/>
                  </a:lnTo>
                  <a:cubicBezTo>
                    <a:pt x="1664898" y="4301266"/>
                    <a:pt x="1601198" y="4364966"/>
                    <a:pt x="1522619" y="4364966"/>
                  </a:cubicBezTo>
                  <a:lnTo>
                    <a:pt x="142279" y="4364966"/>
                  </a:lnTo>
                  <a:cubicBezTo>
                    <a:pt x="63700" y="4364966"/>
                    <a:pt x="0" y="4301266"/>
                    <a:pt x="0" y="4222687"/>
                  </a:cubicBezTo>
                  <a:lnTo>
                    <a:pt x="0" y="3511310"/>
                  </a:lnTo>
                  <a:lnTo>
                    <a:pt x="0" y="3511310"/>
                  </a:lnTo>
                  <a:lnTo>
                    <a:pt x="0" y="853656"/>
                  </a:lnTo>
                  <a:lnTo>
                    <a:pt x="0" y="426828"/>
                  </a:lnTo>
                  <a:lnTo>
                    <a:pt x="0" y="142279"/>
                  </a:lnTo>
                  <a:cubicBezTo>
                    <a:pt x="0" y="63700"/>
                    <a:pt x="63700" y="0"/>
                    <a:pt x="142279" y="0"/>
                  </a:cubicBezTo>
                  <a:close/>
                </a:path>
              </a:pathLst>
            </a:custGeom>
            <a:solidFill>
              <a:srgbClr val="FBF7F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51" name="Straight Connector 50">
              <a:extLst>
                <a:ext uri="{FF2B5EF4-FFF2-40B4-BE49-F238E27FC236}">
                  <a16:creationId xmlns:a16="http://schemas.microsoft.com/office/drawing/2014/main" id="{617EAA8F-E08D-432F-AE2E-0FA48AB1AF77}"/>
                </a:ext>
              </a:extLst>
            </p:cNvPr>
            <p:cNvCxnSpPr>
              <a:cxnSpLocks/>
            </p:cNvCxnSpPr>
            <p:nvPr/>
          </p:nvCxnSpPr>
          <p:spPr>
            <a:xfrm>
              <a:off x="622108" y="2497377"/>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sp>
          <p:nvSpPr>
            <p:cNvPr id="52" name="Flowchart: Connector 51">
              <a:extLst>
                <a:ext uri="{FF2B5EF4-FFF2-40B4-BE49-F238E27FC236}">
                  <a16:creationId xmlns:a16="http://schemas.microsoft.com/office/drawing/2014/main" id="{A717F14A-A365-473C-AE61-16AC13079E77}"/>
                </a:ext>
              </a:extLst>
            </p:cNvPr>
            <p:cNvSpPr/>
            <p:nvPr/>
          </p:nvSpPr>
          <p:spPr>
            <a:xfrm>
              <a:off x="783800" y="1893348"/>
              <a:ext cx="1164177" cy="1164177"/>
            </a:xfrm>
            <a:prstGeom prst="flowChartConnector">
              <a:avLst/>
            </a:prstGeom>
            <a:solidFill>
              <a:srgbClr val="FCF1E0"/>
            </a:solidFill>
            <a:ln w="12700">
              <a:solidFill>
                <a:srgbClr val="DABA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Connector 52">
              <a:extLst>
                <a:ext uri="{FF2B5EF4-FFF2-40B4-BE49-F238E27FC236}">
                  <a16:creationId xmlns:a16="http://schemas.microsoft.com/office/drawing/2014/main" id="{C4BB030C-0671-4C64-9D24-45002A300EF0}"/>
                </a:ext>
              </a:extLst>
            </p:cNvPr>
            <p:cNvSpPr/>
            <p:nvPr/>
          </p:nvSpPr>
          <p:spPr>
            <a:xfrm>
              <a:off x="863873" y="1965553"/>
              <a:ext cx="1013604" cy="1013604"/>
            </a:xfrm>
            <a:prstGeom prst="flowChartConnector">
              <a:avLst/>
            </a:prstGeom>
            <a:solidFill>
              <a:srgbClr val="19274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1C738CB3-2355-4F75-A560-2840C90012D1}"/>
                </a:ext>
              </a:extLst>
            </p:cNvPr>
            <p:cNvCxnSpPr>
              <a:cxnSpLocks/>
            </p:cNvCxnSpPr>
            <p:nvPr/>
          </p:nvCxnSpPr>
          <p:spPr>
            <a:xfrm>
              <a:off x="622108" y="3512412"/>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25F655E0-3ABF-4843-B0F4-5542B335E6A5}"/>
              </a:ext>
            </a:extLst>
          </p:cNvPr>
          <p:cNvGrpSpPr/>
          <p:nvPr/>
        </p:nvGrpSpPr>
        <p:grpSpPr>
          <a:xfrm>
            <a:off x="5177705" y="1699403"/>
            <a:ext cx="1834398" cy="4796288"/>
            <a:chOff x="470652" y="1699403"/>
            <a:chExt cx="1834398" cy="4796288"/>
          </a:xfrm>
        </p:grpSpPr>
        <p:sp>
          <p:nvSpPr>
            <p:cNvPr id="56" name="Freeform: Shape 55">
              <a:extLst>
                <a:ext uri="{FF2B5EF4-FFF2-40B4-BE49-F238E27FC236}">
                  <a16:creationId xmlns:a16="http://schemas.microsoft.com/office/drawing/2014/main" id="{FA7FC046-FCF7-4795-9F0E-01E7111C32FF}"/>
                </a:ext>
              </a:extLst>
            </p:cNvPr>
            <p:cNvSpPr/>
            <p:nvPr/>
          </p:nvSpPr>
          <p:spPr>
            <a:xfrm>
              <a:off x="470652" y="1699403"/>
              <a:ext cx="1834398" cy="4796288"/>
            </a:xfrm>
            <a:custGeom>
              <a:avLst/>
              <a:gdLst>
                <a:gd name="connsiteX0" fmla="*/ 142279 w 1664898"/>
                <a:gd name="connsiteY0" fmla="*/ 0 h 4364966"/>
                <a:gd name="connsiteX1" fmla="*/ 1522619 w 1664898"/>
                <a:gd name="connsiteY1" fmla="*/ 0 h 4364966"/>
                <a:gd name="connsiteX2" fmla="*/ 1664898 w 1664898"/>
                <a:gd name="connsiteY2" fmla="*/ 142279 h 4364966"/>
                <a:gd name="connsiteX3" fmla="*/ 1664898 w 1664898"/>
                <a:gd name="connsiteY3" fmla="*/ 426828 h 4364966"/>
                <a:gd name="connsiteX4" fmla="*/ 1664898 w 1664898"/>
                <a:gd name="connsiteY4" fmla="*/ 853656 h 4364966"/>
                <a:gd name="connsiteX5" fmla="*/ 1664898 w 1664898"/>
                <a:gd name="connsiteY5" fmla="*/ 3511310 h 4364966"/>
                <a:gd name="connsiteX6" fmla="*/ 1664898 w 1664898"/>
                <a:gd name="connsiteY6" fmla="*/ 3755606 h 4364966"/>
                <a:gd name="connsiteX7" fmla="*/ 1664898 w 1664898"/>
                <a:gd name="connsiteY7" fmla="*/ 4222687 h 4364966"/>
                <a:gd name="connsiteX8" fmla="*/ 1522619 w 1664898"/>
                <a:gd name="connsiteY8" fmla="*/ 4364966 h 4364966"/>
                <a:gd name="connsiteX9" fmla="*/ 142279 w 1664898"/>
                <a:gd name="connsiteY9" fmla="*/ 4364966 h 4364966"/>
                <a:gd name="connsiteX10" fmla="*/ 0 w 1664898"/>
                <a:gd name="connsiteY10" fmla="*/ 4222687 h 4364966"/>
                <a:gd name="connsiteX11" fmla="*/ 0 w 1664898"/>
                <a:gd name="connsiteY11" fmla="*/ 3511310 h 4364966"/>
                <a:gd name="connsiteX12" fmla="*/ 0 w 1664898"/>
                <a:gd name="connsiteY12" fmla="*/ 3511310 h 4364966"/>
                <a:gd name="connsiteX13" fmla="*/ 0 w 1664898"/>
                <a:gd name="connsiteY13" fmla="*/ 853656 h 4364966"/>
                <a:gd name="connsiteX14" fmla="*/ 0 w 1664898"/>
                <a:gd name="connsiteY14" fmla="*/ 426828 h 4364966"/>
                <a:gd name="connsiteX15" fmla="*/ 0 w 1664898"/>
                <a:gd name="connsiteY15" fmla="*/ 142279 h 4364966"/>
                <a:gd name="connsiteX16" fmla="*/ 142279 w 1664898"/>
                <a:gd name="connsiteY16" fmla="*/ 0 h 436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4898" h="4364966">
                  <a:moveTo>
                    <a:pt x="142279" y="0"/>
                  </a:moveTo>
                  <a:lnTo>
                    <a:pt x="1522619" y="0"/>
                  </a:lnTo>
                  <a:cubicBezTo>
                    <a:pt x="1601198" y="0"/>
                    <a:pt x="1664898" y="63700"/>
                    <a:pt x="1664898" y="142279"/>
                  </a:cubicBezTo>
                  <a:lnTo>
                    <a:pt x="1664898" y="426828"/>
                  </a:lnTo>
                  <a:lnTo>
                    <a:pt x="1664898" y="853656"/>
                  </a:lnTo>
                  <a:lnTo>
                    <a:pt x="1664898" y="3511310"/>
                  </a:lnTo>
                  <a:lnTo>
                    <a:pt x="1664898" y="3755606"/>
                  </a:lnTo>
                  <a:lnTo>
                    <a:pt x="1664898" y="4222687"/>
                  </a:lnTo>
                  <a:cubicBezTo>
                    <a:pt x="1664898" y="4301266"/>
                    <a:pt x="1601198" y="4364966"/>
                    <a:pt x="1522619" y="4364966"/>
                  </a:cubicBezTo>
                  <a:lnTo>
                    <a:pt x="142279" y="4364966"/>
                  </a:lnTo>
                  <a:cubicBezTo>
                    <a:pt x="63700" y="4364966"/>
                    <a:pt x="0" y="4301266"/>
                    <a:pt x="0" y="4222687"/>
                  </a:cubicBezTo>
                  <a:lnTo>
                    <a:pt x="0" y="3511310"/>
                  </a:lnTo>
                  <a:lnTo>
                    <a:pt x="0" y="3511310"/>
                  </a:lnTo>
                  <a:lnTo>
                    <a:pt x="0" y="853656"/>
                  </a:lnTo>
                  <a:lnTo>
                    <a:pt x="0" y="426828"/>
                  </a:lnTo>
                  <a:lnTo>
                    <a:pt x="0" y="142279"/>
                  </a:lnTo>
                  <a:cubicBezTo>
                    <a:pt x="0" y="63700"/>
                    <a:pt x="63700" y="0"/>
                    <a:pt x="142279" y="0"/>
                  </a:cubicBezTo>
                  <a:close/>
                </a:path>
              </a:pathLst>
            </a:custGeom>
            <a:solidFill>
              <a:srgbClr val="FBF7F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57" name="Straight Connector 56">
              <a:extLst>
                <a:ext uri="{FF2B5EF4-FFF2-40B4-BE49-F238E27FC236}">
                  <a16:creationId xmlns:a16="http://schemas.microsoft.com/office/drawing/2014/main" id="{FC194D16-5CD4-4A01-9CEB-3BCA126552C9}"/>
                </a:ext>
              </a:extLst>
            </p:cNvPr>
            <p:cNvCxnSpPr>
              <a:cxnSpLocks/>
            </p:cNvCxnSpPr>
            <p:nvPr/>
          </p:nvCxnSpPr>
          <p:spPr>
            <a:xfrm>
              <a:off x="622108" y="2497377"/>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sp>
          <p:nvSpPr>
            <p:cNvPr id="58" name="Flowchart: Connector 57">
              <a:extLst>
                <a:ext uri="{FF2B5EF4-FFF2-40B4-BE49-F238E27FC236}">
                  <a16:creationId xmlns:a16="http://schemas.microsoft.com/office/drawing/2014/main" id="{0DED6649-7F88-43CF-998D-1D5D7D615815}"/>
                </a:ext>
              </a:extLst>
            </p:cNvPr>
            <p:cNvSpPr/>
            <p:nvPr/>
          </p:nvSpPr>
          <p:spPr>
            <a:xfrm>
              <a:off x="783800" y="1893348"/>
              <a:ext cx="1164177" cy="1164177"/>
            </a:xfrm>
            <a:prstGeom prst="flowChartConnector">
              <a:avLst/>
            </a:prstGeom>
            <a:solidFill>
              <a:srgbClr val="FCF1E0"/>
            </a:solidFill>
            <a:ln w="12700">
              <a:solidFill>
                <a:srgbClr val="DABA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lowchart: Connector 58">
              <a:extLst>
                <a:ext uri="{FF2B5EF4-FFF2-40B4-BE49-F238E27FC236}">
                  <a16:creationId xmlns:a16="http://schemas.microsoft.com/office/drawing/2014/main" id="{0F99703E-3BFB-4A63-81C4-E5E76DDF00F6}"/>
                </a:ext>
              </a:extLst>
            </p:cNvPr>
            <p:cNvSpPr/>
            <p:nvPr/>
          </p:nvSpPr>
          <p:spPr>
            <a:xfrm>
              <a:off x="863873" y="1965553"/>
              <a:ext cx="1013604" cy="1013604"/>
            </a:xfrm>
            <a:prstGeom prst="flowChartConnector">
              <a:avLst/>
            </a:prstGeom>
            <a:solidFill>
              <a:srgbClr val="19274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Connector 59">
              <a:extLst>
                <a:ext uri="{FF2B5EF4-FFF2-40B4-BE49-F238E27FC236}">
                  <a16:creationId xmlns:a16="http://schemas.microsoft.com/office/drawing/2014/main" id="{331E5FDA-88A7-495D-8084-3325217D347C}"/>
                </a:ext>
              </a:extLst>
            </p:cNvPr>
            <p:cNvCxnSpPr>
              <a:cxnSpLocks/>
            </p:cNvCxnSpPr>
            <p:nvPr/>
          </p:nvCxnSpPr>
          <p:spPr>
            <a:xfrm>
              <a:off x="622108" y="3512412"/>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4922D545-23FF-49E6-B446-4BE730893369}"/>
              </a:ext>
            </a:extLst>
          </p:cNvPr>
          <p:cNvGrpSpPr/>
          <p:nvPr/>
        </p:nvGrpSpPr>
        <p:grpSpPr>
          <a:xfrm>
            <a:off x="7550283" y="1699403"/>
            <a:ext cx="1834398" cy="4796288"/>
            <a:chOff x="470652" y="1699403"/>
            <a:chExt cx="1834398" cy="4796288"/>
          </a:xfrm>
        </p:grpSpPr>
        <p:sp>
          <p:nvSpPr>
            <p:cNvPr id="62" name="Freeform: Shape 61">
              <a:extLst>
                <a:ext uri="{FF2B5EF4-FFF2-40B4-BE49-F238E27FC236}">
                  <a16:creationId xmlns:a16="http://schemas.microsoft.com/office/drawing/2014/main" id="{12011438-513C-4798-AE8D-F752F4E81998}"/>
                </a:ext>
              </a:extLst>
            </p:cNvPr>
            <p:cNvSpPr/>
            <p:nvPr/>
          </p:nvSpPr>
          <p:spPr>
            <a:xfrm>
              <a:off x="470652" y="1699403"/>
              <a:ext cx="1834398" cy="4796288"/>
            </a:xfrm>
            <a:custGeom>
              <a:avLst/>
              <a:gdLst>
                <a:gd name="connsiteX0" fmla="*/ 142279 w 1664898"/>
                <a:gd name="connsiteY0" fmla="*/ 0 h 4364966"/>
                <a:gd name="connsiteX1" fmla="*/ 1522619 w 1664898"/>
                <a:gd name="connsiteY1" fmla="*/ 0 h 4364966"/>
                <a:gd name="connsiteX2" fmla="*/ 1664898 w 1664898"/>
                <a:gd name="connsiteY2" fmla="*/ 142279 h 4364966"/>
                <a:gd name="connsiteX3" fmla="*/ 1664898 w 1664898"/>
                <a:gd name="connsiteY3" fmla="*/ 426828 h 4364966"/>
                <a:gd name="connsiteX4" fmla="*/ 1664898 w 1664898"/>
                <a:gd name="connsiteY4" fmla="*/ 853656 h 4364966"/>
                <a:gd name="connsiteX5" fmla="*/ 1664898 w 1664898"/>
                <a:gd name="connsiteY5" fmla="*/ 3511310 h 4364966"/>
                <a:gd name="connsiteX6" fmla="*/ 1664898 w 1664898"/>
                <a:gd name="connsiteY6" fmla="*/ 3755606 h 4364966"/>
                <a:gd name="connsiteX7" fmla="*/ 1664898 w 1664898"/>
                <a:gd name="connsiteY7" fmla="*/ 4222687 h 4364966"/>
                <a:gd name="connsiteX8" fmla="*/ 1522619 w 1664898"/>
                <a:gd name="connsiteY8" fmla="*/ 4364966 h 4364966"/>
                <a:gd name="connsiteX9" fmla="*/ 142279 w 1664898"/>
                <a:gd name="connsiteY9" fmla="*/ 4364966 h 4364966"/>
                <a:gd name="connsiteX10" fmla="*/ 0 w 1664898"/>
                <a:gd name="connsiteY10" fmla="*/ 4222687 h 4364966"/>
                <a:gd name="connsiteX11" fmla="*/ 0 w 1664898"/>
                <a:gd name="connsiteY11" fmla="*/ 3511310 h 4364966"/>
                <a:gd name="connsiteX12" fmla="*/ 0 w 1664898"/>
                <a:gd name="connsiteY12" fmla="*/ 3511310 h 4364966"/>
                <a:gd name="connsiteX13" fmla="*/ 0 w 1664898"/>
                <a:gd name="connsiteY13" fmla="*/ 853656 h 4364966"/>
                <a:gd name="connsiteX14" fmla="*/ 0 w 1664898"/>
                <a:gd name="connsiteY14" fmla="*/ 426828 h 4364966"/>
                <a:gd name="connsiteX15" fmla="*/ 0 w 1664898"/>
                <a:gd name="connsiteY15" fmla="*/ 142279 h 4364966"/>
                <a:gd name="connsiteX16" fmla="*/ 142279 w 1664898"/>
                <a:gd name="connsiteY16" fmla="*/ 0 h 436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4898" h="4364966">
                  <a:moveTo>
                    <a:pt x="142279" y="0"/>
                  </a:moveTo>
                  <a:lnTo>
                    <a:pt x="1522619" y="0"/>
                  </a:lnTo>
                  <a:cubicBezTo>
                    <a:pt x="1601198" y="0"/>
                    <a:pt x="1664898" y="63700"/>
                    <a:pt x="1664898" y="142279"/>
                  </a:cubicBezTo>
                  <a:lnTo>
                    <a:pt x="1664898" y="426828"/>
                  </a:lnTo>
                  <a:lnTo>
                    <a:pt x="1664898" y="853656"/>
                  </a:lnTo>
                  <a:lnTo>
                    <a:pt x="1664898" y="3511310"/>
                  </a:lnTo>
                  <a:lnTo>
                    <a:pt x="1664898" y="3755606"/>
                  </a:lnTo>
                  <a:lnTo>
                    <a:pt x="1664898" y="4222687"/>
                  </a:lnTo>
                  <a:cubicBezTo>
                    <a:pt x="1664898" y="4301266"/>
                    <a:pt x="1601198" y="4364966"/>
                    <a:pt x="1522619" y="4364966"/>
                  </a:cubicBezTo>
                  <a:lnTo>
                    <a:pt x="142279" y="4364966"/>
                  </a:lnTo>
                  <a:cubicBezTo>
                    <a:pt x="63700" y="4364966"/>
                    <a:pt x="0" y="4301266"/>
                    <a:pt x="0" y="4222687"/>
                  </a:cubicBezTo>
                  <a:lnTo>
                    <a:pt x="0" y="3511310"/>
                  </a:lnTo>
                  <a:lnTo>
                    <a:pt x="0" y="3511310"/>
                  </a:lnTo>
                  <a:lnTo>
                    <a:pt x="0" y="853656"/>
                  </a:lnTo>
                  <a:lnTo>
                    <a:pt x="0" y="426828"/>
                  </a:lnTo>
                  <a:lnTo>
                    <a:pt x="0" y="142279"/>
                  </a:lnTo>
                  <a:cubicBezTo>
                    <a:pt x="0" y="63700"/>
                    <a:pt x="63700" y="0"/>
                    <a:pt x="142279" y="0"/>
                  </a:cubicBezTo>
                  <a:close/>
                </a:path>
              </a:pathLst>
            </a:custGeom>
            <a:solidFill>
              <a:srgbClr val="FBF7F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63" name="Straight Connector 62">
              <a:extLst>
                <a:ext uri="{FF2B5EF4-FFF2-40B4-BE49-F238E27FC236}">
                  <a16:creationId xmlns:a16="http://schemas.microsoft.com/office/drawing/2014/main" id="{34A767C8-A3DC-4802-9260-D48ED3B01844}"/>
                </a:ext>
              </a:extLst>
            </p:cNvPr>
            <p:cNvCxnSpPr>
              <a:cxnSpLocks/>
            </p:cNvCxnSpPr>
            <p:nvPr/>
          </p:nvCxnSpPr>
          <p:spPr>
            <a:xfrm>
              <a:off x="622108" y="2497377"/>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sp>
          <p:nvSpPr>
            <p:cNvPr id="64" name="Flowchart: Connector 63">
              <a:extLst>
                <a:ext uri="{FF2B5EF4-FFF2-40B4-BE49-F238E27FC236}">
                  <a16:creationId xmlns:a16="http://schemas.microsoft.com/office/drawing/2014/main" id="{56324612-F95B-42CE-9BDA-3214C471EE13}"/>
                </a:ext>
              </a:extLst>
            </p:cNvPr>
            <p:cNvSpPr/>
            <p:nvPr/>
          </p:nvSpPr>
          <p:spPr>
            <a:xfrm>
              <a:off x="783800" y="1893348"/>
              <a:ext cx="1164177" cy="1164177"/>
            </a:xfrm>
            <a:prstGeom prst="flowChartConnector">
              <a:avLst/>
            </a:prstGeom>
            <a:solidFill>
              <a:srgbClr val="FCF1E0"/>
            </a:solidFill>
            <a:ln w="12700">
              <a:solidFill>
                <a:srgbClr val="DABA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lowchart: Connector 64">
              <a:extLst>
                <a:ext uri="{FF2B5EF4-FFF2-40B4-BE49-F238E27FC236}">
                  <a16:creationId xmlns:a16="http://schemas.microsoft.com/office/drawing/2014/main" id="{DAE314EE-78AB-4DC2-BF69-99FF31F77983}"/>
                </a:ext>
              </a:extLst>
            </p:cNvPr>
            <p:cNvSpPr/>
            <p:nvPr/>
          </p:nvSpPr>
          <p:spPr>
            <a:xfrm>
              <a:off x="863873" y="1965553"/>
              <a:ext cx="1013604" cy="1013604"/>
            </a:xfrm>
            <a:prstGeom prst="flowChartConnector">
              <a:avLst/>
            </a:prstGeom>
            <a:solidFill>
              <a:srgbClr val="19274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EBA6029F-DCD2-45F7-903E-9498006C2953}"/>
                </a:ext>
              </a:extLst>
            </p:cNvPr>
            <p:cNvCxnSpPr>
              <a:cxnSpLocks/>
            </p:cNvCxnSpPr>
            <p:nvPr/>
          </p:nvCxnSpPr>
          <p:spPr>
            <a:xfrm>
              <a:off x="622108" y="3512412"/>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CC2FA444-A807-413A-9209-F615BACD49CE}"/>
              </a:ext>
            </a:extLst>
          </p:cNvPr>
          <p:cNvGrpSpPr/>
          <p:nvPr/>
        </p:nvGrpSpPr>
        <p:grpSpPr>
          <a:xfrm>
            <a:off x="9922861" y="1699403"/>
            <a:ext cx="1834398" cy="4796288"/>
            <a:chOff x="470652" y="1699403"/>
            <a:chExt cx="1834398" cy="4796288"/>
          </a:xfrm>
        </p:grpSpPr>
        <p:sp>
          <p:nvSpPr>
            <p:cNvPr id="68" name="Freeform: Shape 67">
              <a:extLst>
                <a:ext uri="{FF2B5EF4-FFF2-40B4-BE49-F238E27FC236}">
                  <a16:creationId xmlns:a16="http://schemas.microsoft.com/office/drawing/2014/main" id="{71E220EE-F1D4-4E30-8DEA-0D5B1DE02503}"/>
                </a:ext>
              </a:extLst>
            </p:cNvPr>
            <p:cNvSpPr/>
            <p:nvPr/>
          </p:nvSpPr>
          <p:spPr>
            <a:xfrm>
              <a:off x="470652" y="1699403"/>
              <a:ext cx="1834398" cy="4796288"/>
            </a:xfrm>
            <a:custGeom>
              <a:avLst/>
              <a:gdLst>
                <a:gd name="connsiteX0" fmla="*/ 142279 w 1664898"/>
                <a:gd name="connsiteY0" fmla="*/ 0 h 4364966"/>
                <a:gd name="connsiteX1" fmla="*/ 1522619 w 1664898"/>
                <a:gd name="connsiteY1" fmla="*/ 0 h 4364966"/>
                <a:gd name="connsiteX2" fmla="*/ 1664898 w 1664898"/>
                <a:gd name="connsiteY2" fmla="*/ 142279 h 4364966"/>
                <a:gd name="connsiteX3" fmla="*/ 1664898 w 1664898"/>
                <a:gd name="connsiteY3" fmla="*/ 426828 h 4364966"/>
                <a:gd name="connsiteX4" fmla="*/ 1664898 w 1664898"/>
                <a:gd name="connsiteY4" fmla="*/ 853656 h 4364966"/>
                <a:gd name="connsiteX5" fmla="*/ 1664898 w 1664898"/>
                <a:gd name="connsiteY5" fmla="*/ 3511310 h 4364966"/>
                <a:gd name="connsiteX6" fmla="*/ 1664898 w 1664898"/>
                <a:gd name="connsiteY6" fmla="*/ 3755606 h 4364966"/>
                <a:gd name="connsiteX7" fmla="*/ 1664898 w 1664898"/>
                <a:gd name="connsiteY7" fmla="*/ 4222687 h 4364966"/>
                <a:gd name="connsiteX8" fmla="*/ 1522619 w 1664898"/>
                <a:gd name="connsiteY8" fmla="*/ 4364966 h 4364966"/>
                <a:gd name="connsiteX9" fmla="*/ 142279 w 1664898"/>
                <a:gd name="connsiteY9" fmla="*/ 4364966 h 4364966"/>
                <a:gd name="connsiteX10" fmla="*/ 0 w 1664898"/>
                <a:gd name="connsiteY10" fmla="*/ 4222687 h 4364966"/>
                <a:gd name="connsiteX11" fmla="*/ 0 w 1664898"/>
                <a:gd name="connsiteY11" fmla="*/ 3511310 h 4364966"/>
                <a:gd name="connsiteX12" fmla="*/ 0 w 1664898"/>
                <a:gd name="connsiteY12" fmla="*/ 3511310 h 4364966"/>
                <a:gd name="connsiteX13" fmla="*/ 0 w 1664898"/>
                <a:gd name="connsiteY13" fmla="*/ 853656 h 4364966"/>
                <a:gd name="connsiteX14" fmla="*/ 0 w 1664898"/>
                <a:gd name="connsiteY14" fmla="*/ 426828 h 4364966"/>
                <a:gd name="connsiteX15" fmla="*/ 0 w 1664898"/>
                <a:gd name="connsiteY15" fmla="*/ 142279 h 4364966"/>
                <a:gd name="connsiteX16" fmla="*/ 142279 w 1664898"/>
                <a:gd name="connsiteY16" fmla="*/ 0 h 436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4898" h="4364966">
                  <a:moveTo>
                    <a:pt x="142279" y="0"/>
                  </a:moveTo>
                  <a:lnTo>
                    <a:pt x="1522619" y="0"/>
                  </a:lnTo>
                  <a:cubicBezTo>
                    <a:pt x="1601198" y="0"/>
                    <a:pt x="1664898" y="63700"/>
                    <a:pt x="1664898" y="142279"/>
                  </a:cubicBezTo>
                  <a:lnTo>
                    <a:pt x="1664898" y="426828"/>
                  </a:lnTo>
                  <a:lnTo>
                    <a:pt x="1664898" y="853656"/>
                  </a:lnTo>
                  <a:lnTo>
                    <a:pt x="1664898" y="3511310"/>
                  </a:lnTo>
                  <a:lnTo>
                    <a:pt x="1664898" y="3755606"/>
                  </a:lnTo>
                  <a:lnTo>
                    <a:pt x="1664898" y="4222687"/>
                  </a:lnTo>
                  <a:cubicBezTo>
                    <a:pt x="1664898" y="4301266"/>
                    <a:pt x="1601198" y="4364966"/>
                    <a:pt x="1522619" y="4364966"/>
                  </a:cubicBezTo>
                  <a:lnTo>
                    <a:pt x="142279" y="4364966"/>
                  </a:lnTo>
                  <a:cubicBezTo>
                    <a:pt x="63700" y="4364966"/>
                    <a:pt x="0" y="4301266"/>
                    <a:pt x="0" y="4222687"/>
                  </a:cubicBezTo>
                  <a:lnTo>
                    <a:pt x="0" y="3511310"/>
                  </a:lnTo>
                  <a:lnTo>
                    <a:pt x="0" y="3511310"/>
                  </a:lnTo>
                  <a:lnTo>
                    <a:pt x="0" y="853656"/>
                  </a:lnTo>
                  <a:lnTo>
                    <a:pt x="0" y="426828"/>
                  </a:lnTo>
                  <a:lnTo>
                    <a:pt x="0" y="142279"/>
                  </a:lnTo>
                  <a:cubicBezTo>
                    <a:pt x="0" y="63700"/>
                    <a:pt x="63700" y="0"/>
                    <a:pt x="142279" y="0"/>
                  </a:cubicBezTo>
                  <a:close/>
                </a:path>
              </a:pathLst>
            </a:custGeom>
            <a:solidFill>
              <a:srgbClr val="FBF7F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69" name="Straight Connector 68">
              <a:extLst>
                <a:ext uri="{FF2B5EF4-FFF2-40B4-BE49-F238E27FC236}">
                  <a16:creationId xmlns:a16="http://schemas.microsoft.com/office/drawing/2014/main" id="{C9D5D724-2303-4E5C-9089-3E00F1916C88}"/>
                </a:ext>
              </a:extLst>
            </p:cNvPr>
            <p:cNvCxnSpPr>
              <a:cxnSpLocks/>
            </p:cNvCxnSpPr>
            <p:nvPr/>
          </p:nvCxnSpPr>
          <p:spPr>
            <a:xfrm>
              <a:off x="622108" y="2497377"/>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sp>
          <p:nvSpPr>
            <p:cNvPr id="70" name="Flowchart: Connector 69">
              <a:extLst>
                <a:ext uri="{FF2B5EF4-FFF2-40B4-BE49-F238E27FC236}">
                  <a16:creationId xmlns:a16="http://schemas.microsoft.com/office/drawing/2014/main" id="{44E8F740-D589-46AB-8568-5591FB8C31B9}"/>
                </a:ext>
              </a:extLst>
            </p:cNvPr>
            <p:cNvSpPr/>
            <p:nvPr/>
          </p:nvSpPr>
          <p:spPr>
            <a:xfrm>
              <a:off x="783800" y="1893348"/>
              <a:ext cx="1164177" cy="1164177"/>
            </a:xfrm>
            <a:prstGeom prst="flowChartConnector">
              <a:avLst/>
            </a:prstGeom>
            <a:solidFill>
              <a:srgbClr val="FCF1E0"/>
            </a:solidFill>
            <a:ln w="12700">
              <a:solidFill>
                <a:srgbClr val="DABA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lowchart: Connector 70">
              <a:extLst>
                <a:ext uri="{FF2B5EF4-FFF2-40B4-BE49-F238E27FC236}">
                  <a16:creationId xmlns:a16="http://schemas.microsoft.com/office/drawing/2014/main" id="{1CDD5471-91E0-433B-BC45-730579C52090}"/>
                </a:ext>
              </a:extLst>
            </p:cNvPr>
            <p:cNvSpPr/>
            <p:nvPr/>
          </p:nvSpPr>
          <p:spPr>
            <a:xfrm>
              <a:off x="863873" y="1965553"/>
              <a:ext cx="1013604" cy="1013604"/>
            </a:xfrm>
            <a:prstGeom prst="flowChartConnector">
              <a:avLst/>
            </a:prstGeom>
            <a:solidFill>
              <a:srgbClr val="19274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a:extLst>
                <a:ext uri="{FF2B5EF4-FFF2-40B4-BE49-F238E27FC236}">
                  <a16:creationId xmlns:a16="http://schemas.microsoft.com/office/drawing/2014/main" id="{89B63585-9143-4E23-A878-FF2C4BE34FF3}"/>
                </a:ext>
              </a:extLst>
            </p:cNvPr>
            <p:cNvCxnSpPr>
              <a:cxnSpLocks/>
            </p:cNvCxnSpPr>
            <p:nvPr/>
          </p:nvCxnSpPr>
          <p:spPr>
            <a:xfrm>
              <a:off x="622108" y="3512412"/>
              <a:ext cx="1483744" cy="0"/>
            </a:xfrm>
            <a:prstGeom prst="line">
              <a:avLst/>
            </a:prstGeom>
            <a:ln w="12700">
              <a:solidFill>
                <a:srgbClr val="DABA86"/>
              </a:solidFill>
            </a:ln>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F709B03B-14C1-4413-BE7D-8373FB4EFC0B}"/>
              </a:ext>
            </a:extLst>
          </p:cNvPr>
          <p:cNvSpPr txBox="1"/>
          <p:nvPr/>
        </p:nvSpPr>
        <p:spPr>
          <a:xfrm>
            <a:off x="359589" y="3176016"/>
            <a:ext cx="1932575" cy="32316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z-Latn-AZ" sz="1500" b="1" i="0" u="none" strike="noStrike" kern="0" cap="none" spc="0" normalizeH="0" baseline="0" noProof="0" dirty="0">
                <a:ln>
                  <a:noFill/>
                </a:ln>
                <a:solidFill>
                  <a:srgbClr val="19274C"/>
                </a:solidFill>
                <a:effectLst/>
                <a:uLnTx/>
                <a:uFillTx/>
                <a:latin typeface="Times New Roman" panose="02020603050405020304" pitchFamily="18" charset="0"/>
                <a:cs typeface="Times New Roman" panose="02020603050405020304" pitchFamily="18" charset="0"/>
              </a:rPr>
              <a:t>Sosial məsuliyyət</a:t>
            </a:r>
            <a:endParaRPr kumimoji="0" lang="en-US" sz="1500" b="1" i="0" u="none" strike="noStrike" kern="0" cap="none" spc="0" normalizeH="0" baseline="0" noProof="0" dirty="0">
              <a:ln>
                <a:noFill/>
              </a:ln>
              <a:solidFill>
                <a:srgbClr val="19274C"/>
              </a:solidFill>
              <a:effectLst/>
              <a:uLnTx/>
              <a:uFillTx/>
              <a:latin typeface="Times New Roman" panose="02020603050405020304" pitchFamily="18" charset="0"/>
              <a:cs typeface="Times New Roman" panose="02020603050405020304" pitchFamily="18" charset="0"/>
            </a:endParaRPr>
          </a:p>
        </p:txBody>
      </p:sp>
      <p:sp>
        <p:nvSpPr>
          <p:cNvPr id="76" name="TextBox 75">
            <a:extLst>
              <a:ext uri="{FF2B5EF4-FFF2-40B4-BE49-F238E27FC236}">
                <a16:creationId xmlns:a16="http://schemas.microsoft.com/office/drawing/2014/main" id="{0B767427-2430-416A-AAD5-10AEAB41A5DB}"/>
              </a:ext>
            </a:extLst>
          </p:cNvPr>
          <p:cNvSpPr txBox="1"/>
          <p:nvPr/>
        </p:nvSpPr>
        <p:spPr>
          <a:xfrm>
            <a:off x="458000" y="3617672"/>
            <a:ext cx="1735752" cy="263149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Üzv</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təşkilatların</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və</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cəmiyyətin</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maraqlarının</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qorunmasında</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şəffaflıq</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ədalətlilik</a:t>
            </a:r>
            <a:r>
              <a:rPr lang="az-Latn-AZ" sz="1500" kern="0" dirty="0">
                <a:solidFill>
                  <a:schemeClr val="tx1"/>
                </a:solidFill>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və</a:t>
            </a:r>
            <a:r>
              <a:rPr kumimoji="0" lang="az-Latn-AZ"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korporativ sosial məsuliyyət prinsipindən çıxış edərək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qarşılıqlı</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hörmət</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prinsiplərinə</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əməl</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etmək</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p>
        </p:txBody>
      </p:sp>
      <p:sp>
        <p:nvSpPr>
          <p:cNvPr id="78" name="TextBox 77">
            <a:extLst>
              <a:ext uri="{FF2B5EF4-FFF2-40B4-BE49-F238E27FC236}">
                <a16:creationId xmlns:a16="http://schemas.microsoft.com/office/drawing/2014/main" id="{74F8A3CA-1C84-4A09-A8B5-FA52AF5FF392}"/>
              </a:ext>
            </a:extLst>
          </p:cNvPr>
          <p:cNvSpPr txBox="1"/>
          <p:nvPr/>
        </p:nvSpPr>
        <p:spPr>
          <a:xfrm>
            <a:off x="2724441" y="3173699"/>
            <a:ext cx="1961418" cy="32316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az-Latn-AZ" sz="1500" b="1" kern="0" dirty="0">
                <a:solidFill>
                  <a:srgbClr val="19274C"/>
                </a:solidFill>
                <a:latin typeface="Times New Roman" panose="02020603050405020304" pitchFamily="18" charset="0"/>
                <a:cs typeface="Times New Roman" panose="02020603050405020304" pitchFamily="18" charset="0"/>
              </a:rPr>
              <a:t>İnnovativ inkişaf</a:t>
            </a:r>
            <a:endParaRPr kumimoji="0" lang="en-US" sz="1500" b="1" i="0" u="none" strike="sngStrike" kern="0" cap="none" spc="0" normalizeH="0" baseline="0" noProof="0" dirty="0">
              <a:ln>
                <a:noFill/>
              </a:ln>
              <a:solidFill>
                <a:srgbClr val="19274C"/>
              </a:solidFill>
              <a:effectLst/>
              <a:uLnTx/>
              <a:uFillTx/>
              <a:latin typeface="Times New Roman" panose="02020603050405020304" pitchFamily="18" charset="0"/>
              <a:cs typeface="Times New Roman" panose="02020603050405020304" pitchFamily="18" charset="0"/>
            </a:endParaRPr>
          </a:p>
        </p:txBody>
      </p:sp>
      <p:sp>
        <p:nvSpPr>
          <p:cNvPr id="80" name="TextBox 79">
            <a:extLst>
              <a:ext uri="{FF2B5EF4-FFF2-40B4-BE49-F238E27FC236}">
                <a16:creationId xmlns:a16="http://schemas.microsoft.com/office/drawing/2014/main" id="{EE2A2660-C179-4702-8C2A-D07723F0D124}"/>
              </a:ext>
            </a:extLst>
          </p:cNvPr>
          <p:cNvSpPr txBox="1"/>
          <p:nvPr/>
        </p:nvSpPr>
        <p:spPr>
          <a:xfrm>
            <a:off x="2925961" y="3659783"/>
            <a:ext cx="1592729" cy="1477328"/>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Həm</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özünün</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həm</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üzv</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təşkilatların</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fəaliyyətin</a:t>
            </a:r>
            <a:r>
              <a:rPr kumimoji="0" lang="az-Latn-AZ"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də daima innovativ texnologiyaları tətbiq etmək</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a:t>
            </a:r>
          </a:p>
        </p:txBody>
      </p:sp>
      <p:sp>
        <p:nvSpPr>
          <p:cNvPr id="82" name="TextBox 81">
            <a:extLst>
              <a:ext uri="{FF2B5EF4-FFF2-40B4-BE49-F238E27FC236}">
                <a16:creationId xmlns:a16="http://schemas.microsoft.com/office/drawing/2014/main" id="{3D22570A-DBCC-488F-A5B9-64BD28E90570}"/>
              </a:ext>
            </a:extLst>
          </p:cNvPr>
          <p:cNvSpPr txBox="1"/>
          <p:nvPr/>
        </p:nvSpPr>
        <p:spPr>
          <a:xfrm>
            <a:off x="5021291" y="3173699"/>
            <a:ext cx="2112874" cy="32316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az-Latn-AZ" sz="1500" b="1" kern="0" dirty="0">
                <a:solidFill>
                  <a:srgbClr val="19274C"/>
                </a:solidFill>
                <a:latin typeface="Times New Roman" panose="02020603050405020304" pitchFamily="18" charset="0"/>
                <a:cs typeface="Times New Roman" panose="02020603050405020304" pitchFamily="18" charset="0"/>
              </a:rPr>
              <a:t>Keyfiyyət</a:t>
            </a:r>
            <a:endParaRPr kumimoji="0" lang="en-US" sz="1500" b="1" i="0" u="none" strike="noStrike" kern="0" cap="none" spc="0" normalizeH="0" baseline="0" noProof="0" dirty="0">
              <a:ln>
                <a:noFill/>
              </a:ln>
              <a:solidFill>
                <a:srgbClr val="19274C"/>
              </a:solidFill>
              <a:effectLst/>
              <a:uLnTx/>
              <a:uFillTx/>
              <a:latin typeface="Times New Roman" panose="02020603050405020304" pitchFamily="18" charset="0"/>
              <a:cs typeface="Times New Roman" panose="02020603050405020304" pitchFamily="18" charset="0"/>
            </a:endParaRPr>
          </a:p>
        </p:txBody>
      </p:sp>
      <p:sp>
        <p:nvSpPr>
          <p:cNvPr id="84" name="TextBox 83">
            <a:extLst>
              <a:ext uri="{FF2B5EF4-FFF2-40B4-BE49-F238E27FC236}">
                <a16:creationId xmlns:a16="http://schemas.microsoft.com/office/drawing/2014/main" id="{15353A33-A6B4-4E19-B602-49C2EA33335A}"/>
              </a:ext>
            </a:extLst>
          </p:cNvPr>
          <p:cNvSpPr txBox="1"/>
          <p:nvPr/>
        </p:nvSpPr>
        <p:spPr>
          <a:xfrm>
            <a:off x="5282848" y="3653340"/>
            <a:ext cx="1670292" cy="193899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Üzv-təşkilatların</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eyni</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zamanda</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ictimaiyyətin</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maraqlarını</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yüksək</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keyfiyyətli</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fəaliyyət</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və</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xidmətlər</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vasitəsilə</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təmin</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US" sz="1500" b="0"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rPr>
              <a:t>etmək</a:t>
            </a:r>
            <a:r>
              <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a:t>
            </a:r>
          </a:p>
        </p:txBody>
      </p:sp>
      <p:sp>
        <p:nvSpPr>
          <p:cNvPr id="86" name="TextBox 85">
            <a:extLst>
              <a:ext uri="{FF2B5EF4-FFF2-40B4-BE49-F238E27FC236}">
                <a16:creationId xmlns:a16="http://schemas.microsoft.com/office/drawing/2014/main" id="{3580D449-FBF8-4032-B50A-93989A8AD44C}"/>
              </a:ext>
            </a:extLst>
          </p:cNvPr>
          <p:cNvSpPr txBox="1"/>
          <p:nvPr/>
        </p:nvSpPr>
        <p:spPr>
          <a:xfrm>
            <a:off x="7864042" y="3172134"/>
            <a:ext cx="1856294" cy="323165"/>
          </a:xfrm>
          <a:prstGeom prst="rect">
            <a:avLst/>
          </a:prstGeom>
          <a:noFill/>
        </p:spPr>
        <p:txBody>
          <a:bodyPr wrap="square">
            <a:spAutoFit/>
          </a:bodyPr>
          <a:lstStyle/>
          <a:p>
            <a:r>
              <a:rPr lang="az-Latn-AZ" sz="1500" b="1" kern="0" dirty="0">
                <a:solidFill>
                  <a:srgbClr val="19274C"/>
                </a:solidFill>
                <a:latin typeface="Times New Roman" panose="02020603050405020304" pitchFamily="18" charset="0"/>
                <a:cs typeface="Times New Roman" panose="02020603050405020304" pitchFamily="18" charset="0"/>
              </a:rPr>
              <a:t>Əməkdaşlıq</a:t>
            </a:r>
            <a:endParaRPr lang="en-US" sz="1500" dirty="0">
              <a:solidFill>
                <a:srgbClr val="19274C"/>
              </a:solidFill>
            </a:endParaRPr>
          </a:p>
        </p:txBody>
      </p:sp>
      <p:sp>
        <p:nvSpPr>
          <p:cNvPr id="88" name="TextBox 87">
            <a:extLst>
              <a:ext uri="{FF2B5EF4-FFF2-40B4-BE49-F238E27FC236}">
                <a16:creationId xmlns:a16="http://schemas.microsoft.com/office/drawing/2014/main" id="{FD36919B-BB70-478B-AFE5-7740910CE81E}"/>
              </a:ext>
            </a:extLst>
          </p:cNvPr>
          <p:cNvSpPr txBox="1"/>
          <p:nvPr/>
        </p:nvSpPr>
        <p:spPr>
          <a:xfrm>
            <a:off x="7579792" y="3651157"/>
            <a:ext cx="1727255" cy="2169825"/>
          </a:xfrm>
          <a:prstGeom prst="rect">
            <a:avLst/>
          </a:prstGeom>
          <a:noFill/>
        </p:spPr>
        <p:txBody>
          <a:bodyPr wrap="square">
            <a:spAutoFit/>
          </a:bodyPr>
          <a:lstStyle/>
          <a:p>
            <a:pPr algn="ctr">
              <a:defRPr/>
            </a:pPr>
            <a:r>
              <a:rPr lang="az-Latn-AZ" sz="1500" kern="0" dirty="0">
                <a:solidFill>
                  <a:schemeClr val="tx1"/>
                </a:solidFill>
                <a:latin typeface="Times New Roman" panose="02020603050405020304" pitchFamily="18" charset="0"/>
                <a:cs typeface="Times New Roman" panose="02020603050405020304" pitchFamily="18" charset="0"/>
              </a:rPr>
              <a:t>Ü</a:t>
            </a:r>
            <a:r>
              <a:rPr kumimoji="0" lang="az-Latn-AZ"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zv təşkilatların inkişafı və problemlərinin həllində, fəaliyyətlərinin səmərəliyinmi artırılımasında  yaxın əməkdaşlıq etmək </a:t>
            </a:r>
            <a:endPar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p:txBody>
      </p:sp>
      <p:sp>
        <p:nvSpPr>
          <p:cNvPr id="90" name="TextBox 89">
            <a:extLst>
              <a:ext uri="{FF2B5EF4-FFF2-40B4-BE49-F238E27FC236}">
                <a16:creationId xmlns:a16="http://schemas.microsoft.com/office/drawing/2014/main" id="{B4BA1399-5BB6-4B65-93FE-C3E4AD04FAA3}"/>
              </a:ext>
            </a:extLst>
          </p:cNvPr>
          <p:cNvSpPr txBox="1"/>
          <p:nvPr/>
        </p:nvSpPr>
        <p:spPr>
          <a:xfrm>
            <a:off x="10327911" y="3184005"/>
            <a:ext cx="1834399" cy="323165"/>
          </a:xfrm>
          <a:prstGeom prst="rect">
            <a:avLst/>
          </a:prstGeom>
          <a:noFill/>
        </p:spPr>
        <p:txBody>
          <a:bodyPr wrap="square">
            <a:spAutoFit/>
          </a:bodyPr>
          <a:lstStyle/>
          <a:p>
            <a:r>
              <a:rPr lang="az-Latn-AZ" sz="1500" b="1" kern="0" dirty="0">
                <a:solidFill>
                  <a:srgbClr val="19274C"/>
                </a:solidFill>
                <a:latin typeface="Times New Roman" panose="02020603050405020304" pitchFamily="18" charset="0"/>
                <a:cs typeface="Times New Roman" panose="02020603050405020304" pitchFamily="18" charset="0"/>
              </a:rPr>
              <a:t>Həmrəylik</a:t>
            </a:r>
            <a:endParaRPr lang="en-US" sz="1500" dirty="0">
              <a:solidFill>
                <a:srgbClr val="19274C"/>
              </a:solidFill>
            </a:endParaRPr>
          </a:p>
        </p:txBody>
      </p:sp>
      <p:sp>
        <p:nvSpPr>
          <p:cNvPr id="92" name="TextBox 91">
            <a:extLst>
              <a:ext uri="{FF2B5EF4-FFF2-40B4-BE49-F238E27FC236}">
                <a16:creationId xmlns:a16="http://schemas.microsoft.com/office/drawing/2014/main" id="{9200F3D0-A746-47FA-9DFD-47C3966C9967}"/>
              </a:ext>
            </a:extLst>
          </p:cNvPr>
          <p:cNvSpPr txBox="1"/>
          <p:nvPr/>
        </p:nvSpPr>
        <p:spPr>
          <a:xfrm>
            <a:off x="9967754" y="3651157"/>
            <a:ext cx="1744611" cy="1477328"/>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z-Latn-AZ"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Üzvlər arasında və cəmiyyətlə həmrəylik, üzvlərin və cəmiyyətin  inkişafına birgə tövfə vermək </a:t>
            </a:r>
            <a:endParaRPr kumimoji="0" lang="en-US" sz="15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endParaRPr>
          </a:p>
        </p:txBody>
      </p:sp>
      <p:pic>
        <p:nvPicPr>
          <p:cNvPr id="96" name="Picture 95">
            <a:extLst>
              <a:ext uri="{FF2B5EF4-FFF2-40B4-BE49-F238E27FC236}">
                <a16:creationId xmlns:a16="http://schemas.microsoft.com/office/drawing/2014/main" id="{A67D51B3-4C28-45DA-B750-7AFEE74EAC11}"/>
              </a:ext>
            </a:extLst>
          </p:cNvPr>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986077" y="2126380"/>
            <a:ext cx="678699" cy="678699"/>
          </a:xfrm>
          <a:prstGeom prst="rect">
            <a:avLst/>
          </a:prstGeom>
        </p:spPr>
      </p:pic>
      <p:pic>
        <p:nvPicPr>
          <p:cNvPr id="98" name="Picture 97">
            <a:extLst>
              <a:ext uri="{FF2B5EF4-FFF2-40B4-BE49-F238E27FC236}">
                <a16:creationId xmlns:a16="http://schemas.microsoft.com/office/drawing/2014/main" id="{90A90B26-E653-4A3E-BD0E-216C403CC54C}"/>
              </a:ext>
            </a:extLst>
          </p:cNvPr>
          <p:cNvPicPr>
            <a:picLocks noChangeAspect="1"/>
          </p:cNvPicPr>
          <p:nvPr/>
        </p:nvPicPr>
        <p:blipFill>
          <a:blip r:embed="rId4"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3325940" y="2077628"/>
            <a:ext cx="752060" cy="752060"/>
          </a:xfrm>
          <a:prstGeom prst="rect">
            <a:avLst/>
          </a:prstGeom>
        </p:spPr>
      </p:pic>
      <p:pic>
        <p:nvPicPr>
          <p:cNvPr id="102" name="Picture 101">
            <a:extLst>
              <a:ext uri="{FF2B5EF4-FFF2-40B4-BE49-F238E27FC236}">
                <a16:creationId xmlns:a16="http://schemas.microsoft.com/office/drawing/2014/main" id="{56BEADA1-3334-48F5-9D3D-CE65B36F7AF9}"/>
              </a:ext>
            </a:extLst>
          </p:cNvPr>
          <p:cNvPicPr>
            <a:picLocks noChangeAspect="1"/>
          </p:cNvPicPr>
          <p:nvPr/>
        </p:nvPicPr>
        <p:blipFill>
          <a:blip r:embed="rId5"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808787" y="2126380"/>
            <a:ext cx="539922" cy="723665"/>
          </a:xfrm>
          <a:prstGeom prst="rect">
            <a:avLst/>
          </a:prstGeom>
        </p:spPr>
      </p:pic>
      <p:pic>
        <p:nvPicPr>
          <p:cNvPr id="104" name="Picture 103">
            <a:extLst>
              <a:ext uri="{FF2B5EF4-FFF2-40B4-BE49-F238E27FC236}">
                <a16:creationId xmlns:a16="http://schemas.microsoft.com/office/drawing/2014/main" id="{961B50B1-391E-4E99-A613-3C6B93393D6B}"/>
              </a:ext>
            </a:extLst>
          </p:cNvPr>
          <p:cNvPicPr>
            <a:picLocks noChangeAspect="1"/>
          </p:cNvPicPr>
          <p:nvPr/>
        </p:nvPicPr>
        <p:blipFill>
          <a:blip r:embed="rId6"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8077310" y="2125184"/>
            <a:ext cx="765487" cy="688321"/>
          </a:xfrm>
          <a:prstGeom prst="rect">
            <a:avLst/>
          </a:prstGeom>
        </p:spPr>
      </p:pic>
      <p:pic>
        <p:nvPicPr>
          <p:cNvPr id="106" name="Picture 105">
            <a:extLst>
              <a:ext uri="{FF2B5EF4-FFF2-40B4-BE49-F238E27FC236}">
                <a16:creationId xmlns:a16="http://schemas.microsoft.com/office/drawing/2014/main" id="{D6D106BB-3BD0-448D-A8CB-F1C3B07124F8}"/>
              </a:ext>
            </a:extLst>
          </p:cNvPr>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453360" y="2219527"/>
            <a:ext cx="743937" cy="473679"/>
          </a:xfrm>
          <a:prstGeom prst="rect">
            <a:avLst/>
          </a:prstGeom>
        </p:spPr>
      </p:pic>
    </p:spTree>
    <p:extLst>
      <p:ext uri="{BB962C8B-B14F-4D97-AF65-F5344CB8AC3E}">
        <p14:creationId xmlns:p14="http://schemas.microsoft.com/office/powerpoint/2010/main" val="1469192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itchFamily="18" charset="0"/>
              <a:cs typeface="Times New Roman" pitchFamily="18" charset="0"/>
            </a:endParaRPr>
          </a:p>
        </p:txBody>
      </p:sp>
      <p:sp>
        <p:nvSpPr>
          <p:cNvPr id="8" name="TextBox 7">
            <a:extLst>
              <a:ext uri="{FF2B5EF4-FFF2-40B4-BE49-F238E27FC236}">
                <a16:creationId xmlns:a16="http://schemas.microsoft.com/office/drawing/2014/main" id="{74599E3C-277B-F676-98F5-2F900C7301A4}"/>
              </a:ext>
            </a:extLst>
          </p:cNvPr>
          <p:cNvSpPr txBox="1"/>
          <p:nvPr/>
        </p:nvSpPr>
        <p:spPr>
          <a:xfrm>
            <a:off x="298450" y="1702989"/>
            <a:ext cx="11595100" cy="3539430"/>
          </a:xfrm>
          <a:prstGeom prst="rect">
            <a:avLst/>
          </a:prstGeom>
          <a:noFill/>
        </p:spPr>
        <p:txBody>
          <a:bodyPr wrap="square">
            <a:spAutoFit/>
          </a:bodyPr>
          <a:lstStyle/>
          <a:p>
            <a:r>
              <a:rPr lang="en-US" sz="1600" dirty="0">
                <a:solidFill>
                  <a:schemeClr val="bg2">
                    <a:lumMod val="25000"/>
                  </a:schemeClr>
                </a:solidFill>
                <a:latin typeface="Times New Roman" panose="02020603050405020304" pitchFamily="18" charset="0"/>
                <a:cs typeface="Times New Roman" panose="02020603050405020304" pitchFamily="18" charset="0"/>
              </a:rPr>
              <a:t>2026–2030 Strateji </a:t>
            </a:r>
            <a:r>
              <a:rPr lang="en-US" sz="1600" dirty="0" err="1">
                <a:solidFill>
                  <a:schemeClr val="bg2">
                    <a:lumMod val="25000"/>
                  </a:schemeClr>
                </a:solidFill>
                <a:latin typeface="Times New Roman" panose="02020603050405020304" pitchFamily="18" charset="0"/>
                <a:cs typeface="Times New Roman" panose="02020603050405020304" pitchFamily="18" charset="0"/>
              </a:rPr>
              <a:t>Planı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Azərbaycan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Banklar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Assosiasiyasına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üzv</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təşkilatlar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arasında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keçirilmiş</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sorğuların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nəticələri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mövcud</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fəaliyyətin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təhlili</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aktual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çağırışlar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əsasında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formalaşdırılmışdır</a:t>
            </a:r>
            <a:r>
              <a:rPr lang="en-US" sz="1600" dirty="0">
                <a:solidFill>
                  <a:schemeClr val="bg2">
                    <a:lumMod val="25000"/>
                  </a:schemeClr>
                </a:solidFill>
                <a:latin typeface="Times New Roman" panose="02020603050405020304" pitchFamily="18" charset="0"/>
                <a:cs typeface="Times New Roman" panose="02020603050405020304" pitchFamily="18" charset="0"/>
              </a:rPr>
              <a:t>.</a:t>
            </a: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r>
              <a:rPr lang="en-US" sz="1600" dirty="0" err="1">
                <a:solidFill>
                  <a:schemeClr val="bg2">
                    <a:lumMod val="25000"/>
                  </a:schemeClr>
                </a:solidFill>
                <a:latin typeface="Times New Roman" panose="02020603050405020304" pitchFamily="18" charset="0"/>
                <a:cs typeface="Times New Roman" panose="02020603050405020304" pitchFamily="18" charset="0"/>
              </a:rPr>
              <a:t>Sorğu</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nəticələri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aşağıdakı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istiqamətlər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ümumiləşdirilmişdir</a:t>
            </a:r>
            <a:r>
              <a:rPr lang="en-US" sz="1600" dirty="0">
                <a:solidFill>
                  <a:schemeClr val="bg2">
                    <a:lumMod val="25000"/>
                  </a:schemeClr>
                </a:solidFill>
                <a:latin typeface="Times New Roman" panose="02020603050405020304" pitchFamily="18" charset="0"/>
                <a:cs typeface="Times New Roman" panose="02020603050405020304" pitchFamily="18" charset="0"/>
              </a:rPr>
              <a:t>:</a:t>
            </a: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r>
              <a:rPr lang="en-US" sz="1600" dirty="0">
                <a:solidFill>
                  <a:schemeClr val="bg2">
                    <a:lumMod val="25000"/>
                  </a:schemeClr>
                </a:solidFill>
                <a:latin typeface="Times New Roman" panose="02020603050405020304" pitchFamily="18" charset="0"/>
                <a:cs typeface="Times New Roman" panose="02020603050405020304" pitchFamily="18" charset="0"/>
              </a:rPr>
              <a:t>      ABA-</a:t>
            </a:r>
            <a:r>
              <a:rPr lang="en-US" sz="1600" dirty="0" err="1">
                <a:solidFill>
                  <a:schemeClr val="bg2">
                    <a:lumMod val="25000"/>
                  </a:schemeClr>
                </a:solidFill>
                <a:latin typeface="Times New Roman" panose="02020603050405020304" pitchFamily="18" charset="0"/>
                <a:cs typeface="Times New Roman" panose="02020603050405020304" pitchFamily="18" charset="0"/>
              </a:rPr>
              <a:t>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güclü</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tərəfləri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Təkmilləşdirilməli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məqamlar</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r>
              <a:rPr lang="en-US" sz="1600" dirty="0">
                <a:solidFill>
                  <a:schemeClr val="bg2">
                    <a:lumMod val="25000"/>
                  </a:schemeClr>
                </a:solidFill>
                <a:latin typeface="Times New Roman" panose="02020603050405020304" pitchFamily="18" charset="0"/>
                <a:cs typeface="Times New Roman" panose="02020603050405020304" pitchFamily="18" charset="0"/>
              </a:rPr>
              <a:t>      Yeni </a:t>
            </a:r>
            <a:r>
              <a:rPr lang="en-US" sz="1600" dirty="0" err="1">
                <a:solidFill>
                  <a:schemeClr val="bg2">
                    <a:lumMod val="25000"/>
                  </a:schemeClr>
                </a:solidFill>
                <a:latin typeface="Times New Roman" panose="02020603050405020304" pitchFamily="18" charset="0"/>
                <a:cs typeface="Times New Roman" panose="02020603050405020304" pitchFamily="18" charset="0"/>
              </a:rPr>
              <a:t>xidmət</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təşəbbüslərə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ehtiyaclar</a:t>
            </a:r>
            <a:r>
              <a:rPr lang="az-Latn-AZ" sz="1600" dirty="0">
                <a:solidFill>
                  <a:schemeClr val="bg2">
                    <a:lumMod val="25000"/>
                  </a:schemeClr>
                </a:solidFill>
                <a:latin typeface="Times New Roman" panose="02020603050405020304" pitchFamily="18" charset="0"/>
                <a:cs typeface="Times New Roman" panose="02020603050405020304" pitchFamily="18" charset="0"/>
              </a:rPr>
              <a:t> və imkanlar;</a:t>
            </a: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Potensial</a:t>
            </a:r>
            <a:r>
              <a:rPr lang="en-US" sz="1600" dirty="0">
                <a:solidFill>
                  <a:schemeClr val="bg2">
                    <a:lumMod val="25000"/>
                  </a:schemeClr>
                </a:solidFill>
                <a:latin typeface="Times New Roman" panose="02020603050405020304" pitchFamily="18" charset="0"/>
                <a:cs typeface="Times New Roman" panose="02020603050405020304" pitchFamily="18" charset="0"/>
              </a:rPr>
              <a:t> risk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çağırışlar</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r>
              <a:rPr lang="en-US" sz="1600" dirty="0">
                <a:solidFill>
                  <a:schemeClr val="bg2">
                    <a:lumMod val="25000"/>
                  </a:schemeClr>
                </a:solidFill>
                <a:latin typeface="Times New Roman" panose="02020603050405020304" pitchFamily="18" charset="0"/>
                <a:cs typeface="Times New Roman" panose="02020603050405020304" pitchFamily="18" charset="0"/>
              </a:rPr>
              <a:t>Bu </a:t>
            </a:r>
            <a:r>
              <a:rPr lang="en-US" sz="1600" dirty="0" err="1">
                <a:solidFill>
                  <a:schemeClr val="bg2">
                    <a:lumMod val="25000"/>
                  </a:schemeClr>
                </a:solidFill>
                <a:latin typeface="Times New Roman" panose="02020603050405020304" pitchFamily="18" charset="0"/>
                <a:cs typeface="Times New Roman" panose="02020603050405020304" pitchFamily="18" charset="0"/>
              </a:rPr>
              <a:t>yanaşma</a:t>
            </a:r>
            <a:r>
              <a:rPr lang="en-US" sz="1600" dirty="0">
                <a:solidFill>
                  <a:schemeClr val="bg2">
                    <a:lumMod val="25000"/>
                  </a:schemeClr>
                </a:solidFill>
                <a:latin typeface="Times New Roman" panose="02020603050405020304" pitchFamily="18" charset="0"/>
                <a:cs typeface="Times New Roman" panose="02020603050405020304" pitchFamily="18" charset="0"/>
              </a:rPr>
              <a:t> Strateji </a:t>
            </a:r>
            <a:r>
              <a:rPr lang="en-US" sz="1600" dirty="0" err="1">
                <a:solidFill>
                  <a:schemeClr val="bg2">
                    <a:lumMod val="25000"/>
                  </a:schemeClr>
                </a:solidFill>
                <a:latin typeface="Times New Roman" panose="02020603050405020304" pitchFamily="18" charset="0"/>
                <a:cs typeface="Times New Roman" panose="02020603050405020304" pitchFamily="18" charset="0"/>
              </a:rPr>
              <a:t>Planın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üzv</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yönümlü</a:t>
            </a:r>
            <a:r>
              <a:rPr lang="en-US" sz="1600" b="1" dirty="0">
                <a:solidFill>
                  <a:schemeClr val="bg2">
                    <a:lumMod val="25000"/>
                  </a:schemeClr>
                </a:solidFill>
                <a:latin typeface="Times New Roman" panose="02020603050405020304" pitchFamily="18" charset="0"/>
                <a:cs typeface="Times New Roman" panose="02020603050405020304" pitchFamily="18" charset="0"/>
              </a:rPr>
              <a:t>, real və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icra</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edilə</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bilən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olmasını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təmin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edir</a:t>
            </a:r>
            <a:r>
              <a:rPr lang="en-US" sz="1600" dirty="0">
                <a:solidFill>
                  <a:schemeClr val="bg2">
                    <a:lumMod val="25000"/>
                  </a:schemeClr>
                </a:solidFill>
                <a:latin typeface="Times New Roman" panose="02020603050405020304" pitchFamily="18" charset="0"/>
                <a:cs typeface="Times New Roman" panose="02020603050405020304" pitchFamily="18" charset="0"/>
              </a:rPr>
              <a:t>.</a:t>
            </a:r>
          </a:p>
        </p:txBody>
      </p:sp>
      <p:sp>
        <p:nvSpPr>
          <p:cNvPr id="10" name="Прямоугольник 4">
            <a:extLst>
              <a:ext uri="{FF2B5EF4-FFF2-40B4-BE49-F238E27FC236}">
                <a16:creationId xmlns:a16="http://schemas.microsoft.com/office/drawing/2014/main" id="{40321F15-5451-4D73-9BBA-126154DB1B89}"/>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r>
              <a:rPr lang="en-US" b="1" dirty="0" err="1">
                <a:latin typeface="Times New Roman" panose="02020603050405020304" pitchFamily="18" charset="0"/>
                <a:cs typeface="Times New Roman" panose="02020603050405020304" pitchFamily="18" charset="0"/>
              </a:rPr>
              <a:t>zz</a:t>
            </a:r>
            <a:endParaRPr lang="ru-RU" b="1" dirty="0">
              <a:latin typeface="Times New Roman" panose="02020603050405020304" pitchFamily="18" charset="0"/>
              <a:cs typeface="Times New Roman" panose="02020603050405020304" pitchFamily="18" charset="0"/>
            </a:endParaRPr>
          </a:p>
        </p:txBody>
      </p:sp>
      <p:sp>
        <p:nvSpPr>
          <p:cNvPr id="11" name="Прямоугольник 4">
            <a:extLst>
              <a:ext uri="{FF2B5EF4-FFF2-40B4-BE49-F238E27FC236}">
                <a16:creationId xmlns:a16="http://schemas.microsoft.com/office/drawing/2014/main" id="{310812A4-F0F9-4545-8F55-80F9CECCCC59}"/>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pic>
        <p:nvPicPr>
          <p:cNvPr id="12" name="Рисунок 8">
            <a:extLst>
              <a:ext uri="{FF2B5EF4-FFF2-40B4-BE49-F238E27FC236}">
                <a16:creationId xmlns:a16="http://schemas.microsoft.com/office/drawing/2014/main" id="{0B99D245-1E5B-4C5C-BB09-93D6D39478CB}"/>
              </a:ext>
            </a:extLst>
          </p:cNvPr>
          <p:cNvPicPr>
            <a:picLocks noChangeAspect="1"/>
          </p:cNvPicPr>
          <p:nvPr/>
        </p:nvPicPr>
        <p:blipFill>
          <a:blip r:embed="rId2"/>
          <a:stretch>
            <a:fillRect/>
          </a:stretch>
        </p:blipFill>
        <p:spPr>
          <a:xfrm>
            <a:off x="179009" y="126017"/>
            <a:ext cx="935032" cy="935032"/>
          </a:xfrm>
          <a:prstGeom prst="rect">
            <a:avLst/>
          </a:prstGeom>
        </p:spPr>
      </p:pic>
      <p:sp>
        <p:nvSpPr>
          <p:cNvPr id="9" name="TextBox 8">
            <a:extLst>
              <a:ext uri="{FF2B5EF4-FFF2-40B4-BE49-F238E27FC236}">
                <a16:creationId xmlns:a16="http://schemas.microsoft.com/office/drawing/2014/main" id="{46DF6408-F2CF-4072-BF74-0CCCE54F1FF7}"/>
              </a:ext>
            </a:extLst>
          </p:cNvPr>
          <p:cNvSpPr txBox="1"/>
          <p:nvPr/>
        </p:nvSpPr>
        <p:spPr>
          <a:xfrm>
            <a:off x="1293050" y="200587"/>
            <a:ext cx="9842739" cy="769441"/>
          </a:xfrm>
          <a:prstGeom prst="rect">
            <a:avLst/>
          </a:prstGeom>
          <a:noFill/>
        </p:spPr>
        <p:txBody>
          <a:bodyPr wrap="square">
            <a:spAutoFit/>
          </a:bodyPr>
          <a:lstStyle/>
          <a:p>
            <a:pPr algn="ctr"/>
            <a:r>
              <a:rPr lang="en-US" sz="4400" b="1" i="0" dirty="0" err="1">
                <a:solidFill>
                  <a:schemeClr val="bg1"/>
                </a:solidFill>
                <a:effectLst/>
                <a:latin typeface="Times New Roman" panose="02020603050405020304" pitchFamily="18" charset="0"/>
                <a:cs typeface="Times New Roman" panose="02020603050405020304" pitchFamily="18" charset="0"/>
              </a:rPr>
              <a:t>Strateji</a:t>
            </a:r>
            <a:r>
              <a:rPr lang="en-US" sz="4400" b="1" i="0" dirty="0">
                <a:solidFill>
                  <a:schemeClr val="bg1"/>
                </a:solidFill>
                <a:effectLst/>
                <a:latin typeface="Times New Roman" panose="02020603050405020304" pitchFamily="18" charset="0"/>
                <a:cs typeface="Times New Roman" panose="02020603050405020304" pitchFamily="18" charset="0"/>
              </a:rPr>
              <a:t> </a:t>
            </a:r>
            <a:r>
              <a:rPr lang="en-US" sz="4400" b="1" i="0" dirty="0" err="1">
                <a:solidFill>
                  <a:schemeClr val="bg1"/>
                </a:solidFill>
                <a:effectLst/>
                <a:latin typeface="Times New Roman" panose="02020603050405020304" pitchFamily="18" charset="0"/>
                <a:cs typeface="Times New Roman" panose="02020603050405020304" pitchFamily="18" charset="0"/>
              </a:rPr>
              <a:t>planın</a:t>
            </a:r>
            <a:r>
              <a:rPr lang="en-US" sz="4400" b="1" i="0" dirty="0">
                <a:solidFill>
                  <a:schemeClr val="bg1"/>
                </a:solidFill>
                <a:effectLst/>
                <a:latin typeface="Times New Roman" panose="02020603050405020304" pitchFamily="18" charset="0"/>
                <a:cs typeface="Times New Roman" panose="02020603050405020304" pitchFamily="18" charset="0"/>
              </a:rPr>
              <a:t> </a:t>
            </a:r>
            <a:r>
              <a:rPr lang="en-US" sz="4400" b="1" i="0" dirty="0" err="1">
                <a:solidFill>
                  <a:schemeClr val="bg1"/>
                </a:solidFill>
                <a:effectLst/>
                <a:latin typeface="Times New Roman" panose="02020603050405020304" pitchFamily="18" charset="0"/>
                <a:cs typeface="Times New Roman" panose="02020603050405020304" pitchFamily="18" charset="0"/>
              </a:rPr>
              <a:t>formalaşma</a:t>
            </a:r>
            <a:r>
              <a:rPr lang="en-US" sz="4400" b="1" i="0" dirty="0">
                <a:solidFill>
                  <a:schemeClr val="bg1"/>
                </a:solidFill>
                <a:effectLst/>
                <a:latin typeface="Times New Roman" panose="02020603050405020304" pitchFamily="18" charset="0"/>
                <a:cs typeface="Times New Roman" panose="02020603050405020304" pitchFamily="18" charset="0"/>
              </a:rPr>
              <a:t> </a:t>
            </a:r>
            <a:r>
              <a:rPr lang="en-US" sz="4400" b="1" i="0" dirty="0" err="1">
                <a:solidFill>
                  <a:schemeClr val="bg1"/>
                </a:solidFill>
                <a:effectLst/>
                <a:latin typeface="Times New Roman" panose="02020603050405020304" pitchFamily="18" charset="0"/>
                <a:cs typeface="Times New Roman" panose="02020603050405020304" pitchFamily="18" charset="0"/>
              </a:rPr>
              <a:t>yanaşması</a:t>
            </a:r>
            <a:endParaRPr lang="en-US" sz="4400" b="1" dirty="0">
              <a:solidFill>
                <a:schemeClr val="bg1"/>
              </a:solidFill>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5CB8FBFA-81CD-45B5-AAFA-E868EB3113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604" y="3072584"/>
            <a:ext cx="209716" cy="209133"/>
          </a:xfrm>
          <a:prstGeom prst="rect">
            <a:avLst/>
          </a:prstGeom>
        </p:spPr>
      </p:pic>
      <p:pic>
        <p:nvPicPr>
          <p:cNvPr id="17" name="Picture 16">
            <a:extLst>
              <a:ext uri="{FF2B5EF4-FFF2-40B4-BE49-F238E27FC236}">
                <a16:creationId xmlns:a16="http://schemas.microsoft.com/office/drawing/2014/main" id="{9C8D115D-4373-416B-987A-687BB5BBDC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604" y="3429000"/>
            <a:ext cx="209716" cy="209133"/>
          </a:xfrm>
          <a:prstGeom prst="rect">
            <a:avLst/>
          </a:prstGeom>
        </p:spPr>
      </p:pic>
      <p:pic>
        <p:nvPicPr>
          <p:cNvPr id="18" name="Picture 17">
            <a:extLst>
              <a:ext uri="{FF2B5EF4-FFF2-40B4-BE49-F238E27FC236}">
                <a16:creationId xmlns:a16="http://schemas.microsoft.com/office/drawing/2014/main" id="{C763A4AD-7934-4894-B67A-12AB687197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604" y="3804464"/>
            <a:ext cx="209716" cy="209133"/>
          </a:xfrm>
          <a:prstGeom prst="rect">
            <a:avLst/>
          </a:prstGeom>
        </p:spPr>
      </p:pic>
      <p:pic>
        <p:nvPicPr>
          <p:cNvPr id="19" name="Picture 18">
            <a:extLst>
              <a:ext uri="{FF2B5EF4-FFF2-40B4-BE49-F238E27FC236}">
                <a16:creationId xmlns:a16="http://schemas.microsoft.com/office/drawing/2014/main" id="{E7D4613C-25AB-4707-B240-1A0C20CB61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604" y="4175166"/>
            <a:ext cx="209716" cy="209133"/>
          </a:xfrm>
          <a:prstGeom prst="rect">
            <a:avLst/>
          </a:prstGeom>
        </p:spPr>
      </p:pic>
      <p:cxnSp>
        <p:nvCxnSpPr>
          <p:cNvPr id="20" name="Straight Connector 19">
            <a:extLst>
              <a:ext uri="{FF2B5EF4-FFF2-40B4-BE49-F238E27FC236}">
                <a16:creationId xmlns:a16="http://schemas.microsoft.com/office/drawing/2014/main" id="{8AAD44C0-CCFA-421E-BBD2-B7FCC0D03DE7}"/>
              </a:ext>
            </a:extLst>
          </p:cNvPr>
          <p:cNvCxnSpPr>
            <a:cxnSpLocks/>
          </p:cNvCxnSpPr>
          <p:nvPr/>
        </p:nvCxnSpPr>
        <p:spPr>
          <a:xfrm>
            <a:off x="0" y="6093365"/>
            <a:ext cx="11353800"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BEA6A0B1-A4AD-401B-BBCE-59A0F8CCBF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Tree>
    <p:extLst>
      <p:ext uri="{BB962C8B-B14F-4D97-AF65-F5344CB8AC3E}">
        <p14:creationId xmlns:p14="http://schemas.microsoft.com/office/powerpoint/2010/main" val="3020700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BBDC115-37CA-4449-923B-3273ADB898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anose="02020603050405020304" pitchFamily="18" charset="0"/>
              <a:cs typeface="Times New Roman" pitchFamily="18" charset="0"/>
            </a:endParaRPr>
          </a:p>
        </p:txBody>
      </p:sp>
      <p:sp>
        <p:nvSpPr>
          <p:cNvPr id="7" name="TextBox 6">
            <a:extLst>
              <a:ext uri="{FF2B5EF4-FFF2-40B4-BE49-F238E27FC236}">
                <a16:creationId xmlns:a16="http://schemas.microsoft.com/office/drawing/2014/main" id="{E08CA57B-3DDB-4EAF-86CF-47F60E9CFA90}"/>
              </a:ext>
            </a:extLst>
          </p:cNvPr>
          <p:cNvSpPr txBox="1"/>
          <p:nvPr/>
        </p:nvSpPr>
        <p:spPr>
          <a:xfrm>
            <a:off x="179009" y="1548813"/>
            <a:ext cx="11285497" cy="4849404"/>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Bank sektorunun maraqlarını vahid platformada təmsil etmə və koordinasiya qabiliyyəti;</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Requlyator və digər dövlət qurumları, eləcə də yerli təşkilatlar (assosiasiyalar və s.) ilə operativ və birbaşa kommunikasiya imkanları;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Müxtəlif istiqamətlər üzrə işlək və aktiv ekspert qruplarının mövcudluğu;</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Təlim, maarifləndirmə və bilik mübadiləsi sahəsində formalaşmış institusional təcrübə;</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Beynəlxalq bank assosiasiyaları və maliyyə institutları ilə əməkdaşlıq əlaqələri;</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Rəqəmsal transformasiya, fintech və innovativ təşəbbüslərə açıq mövqe;</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Bank sektorunu birləşdirən və həmrəyliyi gücləndirən təşəbbüslərin həyata keçirilməsi;</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Lobbiçilik fəaliyyəti; </a:t>
            </a:r>
          </a:p>
          <a:p>
            <a:pPr marL="342900" indent="-342900" algn="just">
              <a:lnSpc>
                <a:spcPct val="150000"/>
              </a:lnSpc>
              <a:buClr>
                <a:srgbClr val="DABA86"/>
              </a:buClr>
              <a:buSzPct val="85000"/>
              <a:buFont typeface="Symbol" panose="05050102010706020507" pitchFamily="18" charset="2"/>
              <a:buChar char=""/>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KİV ilə sıx əməkdaşlıq;</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Üzv təşkilatlar arasında sağlam və işgüzar münasibətlər;</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Dövlət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proqramları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strateji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sənədlər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çərçivəsində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fəaliyyət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planlarının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hazırlanması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icrasında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az-Latn-AZ" sz="1600" dirty="0">
                <a:solidFill>
                  <a:schemeClr val="bg2">
                    <a:lumMod val="25000"/>
                  </a:schemeClr>
                </a:solidFill>
                <a:latin typeface="Times New Roman" panose="02020603050405020304" pitchFamily="18" charset="0"/>
                <a:cs typeface="Times New Roman" panose="02020603050405020304" pitchFamily="18" charset="0"/>
              </a:rPr>
              <a:t>requlyatora və digər qurumlara </a:t>
            </a:r>
            <a:r>
              <a:rPr lang="en-US" sz="1600" dirty="0" err="1">
                <a:solidFill>
                  <a:schemeClr val="bg2">
                    <a:lumMod val="25000"/>
                  </a:schemeClr>
                </a:solidFill>
                <a:latin typeface="Times New Roman" panose="02020603050405020304" pitchFamily="18" charset="0"/>
                <a:cs typeface="Times New Roman" panose="02020603050405020304" pitchFamily="18" charset="0"/>
              </a:rPr>
              <a:t>institusional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dəstək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vermək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imkanları</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endParaRPr lang="en-US" sz="16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21984B38-BD9C-4F68-9CE4-939B0D99ED65}"/>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10" name="Прямоугольник 4">
            <a:extLst>
              <a:ext uri="{FF2B5EF4-FFF2-40B4-BE49-F238E27FC236}">
                <a16:creationId xmlns:a16="http://schemas.microsoft.com/office/drawing/2014/main" id="{133EE86E-ABA8-4F32-951C-3DB9F8C520EE}"/>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r>
              <a:rPr lang="az-Latn-AZ" sz="4400" b="1" dirty="0">
                <a:solidFill>
                  <a:schemeClr val="bg1"/>
                </a:solidFill>
                <a:latin typeface="Times New Roman" panose="02020603050405020304" pitchFamily="18" charset="0"/>
                <a:cs typeface="Times New Roman" panose="02020603050405020304" pitchFamily="18" charset="0"/>
              </a:rPr>
              <a:t>Güclü tərəflər</a:t>
            </a:r>
            <a:endParaRPr lang="ru-RU" sz="4400" b="1" dirty="0">
              <a:solidFill>
                <a:schemeClr val="bg1"/>
              </a:solidFill>
              <a:latin typeface="Times New Roman" panose="02020603050405020304" pitchFamily="18" charset="0"/>
              <a:cs typeface="Times New Roman" panose="02020603050405020304" pitchFamily="18" charset="0"/>
            </a:endParaRPr>
          </a:p>
        </p:txBody>
      </p:sp>
      <p:pic>
        <p:nvPicPr>
          <p:cNvPr id="11" name="Рисунок 8">
            <a:extLst>
              <a:ext uri="{FF2B5EF4-FFF2-40B4-BE49-F238E27FC236}">
                <a16:creationId xmlns:a16="http://schemas.microsoft.com/office/drawing/2014/main" id="{6F9DD42E-082F-4CE5-AF28-E75EF6B80A30}"/>
              </a:ext>
            </a:extLst>
          </p:cNvPr>
          <p:cNvPicPr>
            <a:picLocks noChangeAspect="1"/>
          </p:cNvPicPr>
          <p:nvPr/>
        </p:nvPicPr>
        <p:blipFill>
          <a:blip r:embed="rId3"/>
          <a:stretch>
            <a:fillRect/>
          </a:stretch>
        </p:blipFill>
        <p:spPr>
          <a:xfrm>
            <a:off x="179009" y="126017"/>
            <a:ext cx="935032" cy="935032"/>
          </a:xfrm>
          <a:prstGeom prst="rect">
            <a:avLst/>
          </a:prstGeom>
        </p:spPr>
      </p:pic>
    </p:spTree>
    <p:extLst>
      <p:ext uri="{BB962C8B-B14F-4D97-AF65-F5344CB8AC3E}">
        <p14:creationId xmlns:p14="http://schemas.microsoft.com/office/powerpoint/2010/main" val="2461005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anose="02020603050405020304" pitchFamily="18" charset="0"/>
              <a:cs typeface="Times New Roman" pitchFamily="18" charset="0"/>
            </a:endParaRPr>
          </a:p>
        </p:txBody>
      </p:sp>
      <p:sp>
        <p:nvSpPr>
          <p:cNvPr id="7" name="TextBox 6">
            <a:extLst>
              <a:ext uri="{FF2B5EF4-FFF2-40B4-BE49-F238E27FC236}">
                <a16:creationId xmlns:a16="http://schemas.microsoft.com/office/drawing/2014/main" id="{E08CA57B-3DDB-4EAF-86CF-47F60E9CFA90}"/>
              </a:ext>
            </a:extLst>
          </p:cNvPr>
          <p:cNvSpPr txBox="1"/>
          <p:nvPr/>
        </p:nvSpPr>
        <p:spPr>
          <a:xfrm>
            <a:off x="179009" y="1742961"/>
            <a:ext cx="10871429" cy="3372077"/>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ABA üzvlərinin xərclərinin optimallaşdırılması üçün vahid xidmət və məhsul təminatı mexanizmi üzrə təcrübənin geniş olmaması;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Bank statistikası və analitik məlumatların dərinliyi və əhatəliliyinin məhdudluğu;</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Üzv banklarla kommunikasiya mexanizmlərinin tam institusionallaşmaması;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Rəqəmsal platforma və vahid məlumat bazalarının yetərincə formalaşmaması;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Qanunvericilik təşəbbüslərində daha proaktiv və sistemli iştirak ehtiyacı;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Üzvlər arasında iştirakçılıq səviyyəsinin bərabər olmaması;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Bəzi texnoloji və rəqəmsal həllərin sektorda cəld tətbiqinin lobbiçiliyinin gec olması;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lang="az-Latn-AZ" sz="16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Mətbuat vasitəsi ilə lobbiçilik imkanlarının zəif olması.</a:t>
            </a: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Прямоугольник 4">
            <a:extLst>
              <a:ext uri="{FF2B5EF4-FFF2-40B4-BE49-F238E27FC236}">
                <a16:creationId xmlns:a16="http://schemas.microsoft.com/office/drawing/2014/main" id="{AB241AF7-1A8D-4720-8257-D40707496014}"/>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90725956-A91D-4865-B1E8-733BCC953F90}"/>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r>
              <a:rPr lang="az-Latn-AZ" sz="4400" b="1" dirty="0">
                <a:solidFill>
                  <a:schemeClr val="bg1"/>
                </a:solidFill>
                <a:latin typeface="Times New Roman" panose="02020603050405020304" pitchFamily="18" charset="0"/>
                <a:cs typeface="Times New Roman" panose="02020603050405020304" pitchFamily="18" charset="0"/>
              </a:rPr>
              <a:t>Zəif tərəflər</a:t>
            </a:r>
            <a:endParaRPr lang="ru-RU" sz="4400" b="1" dirty="0">
              <a:solidFill>
                <a:schemeClr val="bg1"/>
              </a:solidFill>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F1C7DE3B-B7B5-4AB5-AB25-65DF359C3D78}"/>
              </a:ext>
            </a:extLst>
          </p:cNvPr>
          <p:cNvPicPr>
            <a:picLocks noChangeAspect="1"/>
          </p:cNvPicPr>
          <p:nvPr/>
        </p:nvPicPr>
        <p:blipFill>
          <a:blip r:embed="rId2"/>
          <a:stretch>
            <a:fillRect/>
          </a:stretch>
        </p:blipFill>
        <p:spPr>
          <a:xfrm>
            <a:off x="179009" y="126017"/>
            <a:ext cx="935032" cy="935032"/>
          </a:xfrm>
          <a:prstGeom prst="rect">
            <a:avLst/>
          </a:prstGeom>
        </p:spPr>
      </p:pic>
      <p:cxnSp>
        <p:nvCxnSpPr>
          <p:cNvPr id="11" name="Straight Connector 10">
            <a:extLst>
              <a:ext uri="{FF2B5EF4-FFF2-40B4-BE49-F238E27FC236}">
                <a16:creationId xmlns:a16="http://schemas.microsoft.com/office/drawing/2014/main" id="{0E9441C3-B06E-4F14-AC95-93C95D650DED}"/>
              </a:ext>
            </a:extLst>
          </p:cNvPr>
          <p:cNvCxnSpPr>
            <a:cxnSpLocks/>
          </p:cNvCxnSpPr>
          <p:nvPr/>
        </p:nvCxnSpPr>
        <p:spPr>
          <a:xfrm>
            <a:off x="0" y="6093365"/>
            <a:ext cx="11353800"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B9EA3044-572B-4A23-9AA2-AECE01F3E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Tree>
    <p:extLst>
      <p:ext uri="{BB962C8B-B14F-4D97-AF65-F5344CB8AC3E}">
        <p14:creationId xmlns:p14="http://schemas.microsoft.com/office/powerpoint/2010/main" val="3065730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anose="02020603050405020304" pitchFamily="18" charset="0"/>
              <a:cs typeface="Times New Roman" pitchFamily="18" charset="0"/>
            </a:endParaRPr>
          </a:p>
        </p:txBody>
      </p:sp>
      <p:sp>
        <p:nvSpPr>
          <p:cNvPr id="7" name="TextBox 6">
            <a:extLst>
              <a:ext uri="{FF2B5EF4-FFF2-40B4-BE49-F238E27FC236}">
                <a16:creationId xmlns:a16="http://schemas.microsoft.com/office/drawing/2014/main" id="{E08CA57B-3DDB-4EAF-86CF-47F60E9CFA90}"/>
              </a:ext>
            </a:extLst>
          </p:cNvPr>
          <p:cNvSpPr txBox="1"/>
          <p:nvPr/>
        </p:nvSpPr>
        <p:spPr>
          <a:xfrm>
            <a:off x="179009" y="1704590"/>
            <a:ext cx="10252364" cy="3002745"/>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Rəqəmsal transformasiyanın bank sektorunda genişlənməsi;</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ESİ və Dayanıqlı Maliyyə istiqamətində yeni məhsul və təşəbbüslərin formalaşdırılması;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Süni intellekt və avtomatlaşdırılmış xidmətlərin tətbiqi imkanları;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Azərbaycanı regional bankçılıq və maliyyə mərkəzi kimi mövqeləndirmək imkanı;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Banklararası məlumat, analitika və təcrübə mübadiləsi platformalarının yaradılması;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Dövlət qurumları ilə API əsaslı məlumat inteqrasiyalarının qurulması;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Beynəlxalq təcrübə, standartlar və benchmarking mexanizmlərinin tətbiqi;</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lang="az-Latn-AZ" sz="16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Yeni və alternativ bank məhsullarını tətbiqi.</a:t>
            </a:r>
            <a:endParaRPr kumimoji="0" lang="en-US" sz="1600" b="0" i="1"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Прямоугольник 4">
            <a:extLst>
              <a:ext uri="{FF2B5EF4-FFF2-40B4-BE49-F238E27FC236}">
                <a16:creationId xmlns:a16="http://schemas.microsoft.com/office/drawing/2014/main" id="{F428B16E-4EAF-424B-8AF5-526CA3825B4B}"/>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BD78183E-0DCC-4A6A-9717-72925C01E28E}"/>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r>
              <a:rPr lang="az-Latn-AZ" sz="4400" b="1" dirty="0">
                <a:solidFill>
                  <a:schemeClr val="bg1"/>
                </a:solidFill>
                <a:latin typeface="Times New Roman" panose="02020603050405020304" pitchFamily="18" charset="0"/>
                <a:cs typeface="Times New Roman" panose="02020603050405020304" pitchFamily="18" charset="0"/>
              </a:rPr>
              <a:t>İmkanlar</a:t>
            </a:r>
            <a:endParaRPr lang="ru-RU" sz="4400" b="1" dirty="0">
              <a:solidFill>
                <a:schemeClr val="bg1"/>
              </a:solidFill>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AEAD8276-9E50-4A52-A589-D61A359B7883}"/>
              </a:ext>
            </a:extLst>
          </p:cNvPr>
          <p:cNvPicPr>
            <a:picLocks noChangeAspect="1"/>
          </p:cNvPicPr>
          <p:nvPr/>
        </p:nvPicPr>
        <p:blipFill>
          <a:blip r:embed="rId2"/>
          <a:stretch>
            <a:fillRect/>
          </a:stretch>
        </p:blipFill>
        <p:spPr>
          <a:xfrm>
            <a:off x="179009" y="126017"/>
            <a:ext cx="935032" cy="935032"/>
          </a:xfrm>
          <a:prstGeom prst="rect">
            <a:avLst/>
          </a:prstGeom>
        </p:spPr>
      </p:pic>
      <p:cxnSp>
        <p:nvCxnSpPr>
          <p:cNvPr id="11" name="Straight Connector 10">
            <a:extLst>
              <a:ext uri="{FF2B5EF4-FFF2-40B4-BE49-F238E27FC236}">
                <a16:creationId xmlns:a16="http://schemas.microsoft.com/office/drawing/2014/main" id="{70FD2F49-ED89-470A-949F-F31E8FBD08C5}"/>
              </a:ext>
            </a:extLst>
          </p:cNvPr>
          <p:cNvCxnSpPr>
            <a:cxnSpLocks/>
          </p:cNvCxnSpPr>
          <p:nvPr/>
        </p:nvCxnSpPr>
        <p:spPr>
          <a:xfrm>
            <a:off x="0" y="6093365"/>
            <a:ext cx="11353800"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B882E4C-319D-4F6C-A0F4-A591D16D6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Tree>
    <p:extLst>
      <p:ext uri="{BB962C8B-B14F-4D97-AF65-F5344CB8AC3E}">
        <p14:creationId xmlns:p14="http://schemas.microsoft.com/office/powerpoint/2010/main" val="2755603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anose="02020603050405020304" pitchFamily="18" charset="0"/>
              <a:cs typeface="Times New Roman" pitchFamily="18" charset="0"/>
            </a:endParaRPr>
          </a:p>
        </p:txBody>
      </p:sp>
      <p:sp>
        <p:nvSpPr>
          <p:cNvPr id="7" name="TextBox 6">
            <a:extLst>
              <a:ext uri="{FF2B5EF4-FFF2-40B4-BE49-F238E27FC236}">
                <a16:creationId xmlns:a16="http://schemas.microsoft.com/office/drawing/2014/main" id="{E08CA57B-3DDB-4EAF-86CF-47F60E9CFA90}"/>
              </a:ext>
            </a:extLst>
          </p:cNvPr>
          <p:cNvSpPr txBox="1"/>
          <p:nvPr/>
        </p:nvSpPr>
        <p:spPr>
          <a:xfrm>
            <a:off x="179009" y="1746855"/>
            <a:ext cx="11572876" cy="2729465"/>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Kiber təhlükəsizlik və məlumatların qorunması ilə bağlı risklərin artması;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Qlobal və regional iqtisadi, maliyyə və geosiyasi qeyri-müəyyənliklər və makroiqtisadi risklər;</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Rəqəmsal texnologiyalar və süni intellektin sürətli inkişafı fonunda tənzimləmə boşluqları;</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Böyük bankların bazarda dominant mövqeyinin rəqabət mühitinə təsiri;</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ƏL/TMM və digər prudensial tələblərin sərtləşməsi;</a:t>
            </a:r>
          </a:p>
          <a:p>
            <a:pPr marL="342900" marR="0" lvl="0" indent="-342900" algn="just" defTabSz="914400" rtl="0" eaLnBrk="1" fontAlgn="auto" latinLnBrk="0" hangingPunct="1">
              <a:lnSpc>
                <a:spcPct val="150000"/>
              </a:lnSpc>
              <a:spcBef>
                <a:spcPts val="0"/>
              </a:spcBef>
              <a:spcAft>
                <a:spcPts val="0"/>
              </a:spcAft>
              <a:buClr>
                <a:srgbClr val="DABA86"/>
              </a:buClr>
              <a:buSzPct val="85000"/>
              <a:buFont typeface="Symbol" panose="05050102010706020507" pitchFamily="18" charset="2"/>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Müştəri etimadı və məmnuniyyəti ilə bağlı reputasiya riskləri.</a:t>
            </a:r>
          </a:p>
          <a:p>
            <a:pPr marL="0" marR="0" lvl="0" indent="0" algn="l" defTabSz="914400" rtl="0" eaLnBrk="1" fontAlgn="auto" latinLnBrk="0" hangingPunct="1">
              <a:lnSpc>
                <a:spcPct val="150000"/>
              </a:lnSpc>
              <a:spcBef>
                <a:spcPct val="20000"/>
              </a:spcBef>
              <a:spcAft>
                <a:spcPts val="0"/>
              </a:spcAft>
              <a:buClr>
                <a:srgbClr val="002060"/>
              </a:buClr>
              <a:buSzPct val="85000"/>
              <a:buFont typeface="Arial" pitchFamily="34" charset="0"/>
              <a:buNone/>
              <a:tabLst/>
              <a:defRPr/>
            </a:pPr>
            <a:endParaRPr kumimoji="0" lang="en-US"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Прямоугольник 4">
            <a:extLst>
              <a:ext uri="{FF2B5EF4-FFF2-40B4-BE49-F238E27FC236}">
                <a16:creationId xmlns:a16="http://schemas.microsoft.com/office/drawing/2014/main" id="{4FD69FFC-78CA-407A-B964-D3201AD6902A}"/>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8E66E7EF-C9FD-4202-9AA8-B418285BD8A2}"/>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r>
              <a:rPr lang="az-Latn-AZ" sz="4400" b="1" dirty="0">
                <a:solidFill>
                  <a:schemeClr val="bg1"/>
                </a:solidFill>
                <a:latin typeface="Times New Roman" panose="02020603050405020304" pitchFamily="18" charset="0"/>
                <a:cs typeface="Times New Roman" panose="02020603050405020304" pitchFamily="18" charset="0"/>
              </a:rPr>
              <a:t>Təhlükələr</a:t>
            </a:r>
            <a:endParaRPr lang="ru-RU" sz="4400" b="1" dirty="0">
              <a:solidFill>
                <a:schemeClr val="bg1"/>
              </a:solidFill>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C990425A-16B2-4B9E-92D6-8FEB21E0C91E}"/>
              </a:ext>
            </a:extLst>
          </p:cNvPr>
          <p:cNvPicPr>
            <a:picLocks noChangeAspect="1"/>
          </p:cNvPicPr>
          <p:nvPr/>
        </p:nvPicPr>
        <p:blipFill>
          <a:blip r:embed="rId2"/>
          <a:stretch>
            <a:fillRect/>
          </a:stretch>
        </p:blipFill>
        <p:spPr>
          <a:xfrm>
            <a:off x="179009" y="126017"/>
            <a:ext cx="935032" cy="935032"/>
          </a:xfrm>
          <a:prstGeom prst="rect">
            <a:avLst/>
          </a:prstGeom>
        </p:spPr>
      </p:pic>
      <p:cxnSp>
        <p:nvCxnSpPr>
          <p:cNvPr id="11" name="Straight Connector 10">
            <a:extLst>
              <a:ext uri="{FF2B5EF4-FFF2-40B4-BE49-F238E27FC236}">
                <a16:creationId xmlns:a16="http://schemas.microsoft.com/office/drawing/2014/main" id="{4D4D5124-BBA0-4E05-BE13-47432DEBDFC9}"/>
              </a:ext>
            </a:extLst>
          </p:cNvPr>
          <p:cNvCxnSpPr>
            <a:cxnSpLocks/>
          </p:cNvCxnSpPr>
          <p:nvPr/>
        </p:nvCxnSpPr>
        <p:spPr>
          <a:xfrm>
            <a:off x="0" y="6093365"/>
            <a:ext cx="11353800"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4E040089-EA35-4F57-AB79-0BA44EADAB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Tree>
    <p:extLst>
      <p:ext uri="{BB962C8B-B14F-4D97-AF65-F5344CB8AC3E}">
        <p14:creationId xmlns:p14="http://schemas.microsoft.com/office/powerpoint/2010/main" val="349997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1D97748A-8710-405F-A0C8-994C4B3DB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anose="02020603050405020304" pitchFamily="18" charset="0"/>
              <a:cs typeface="Times New Roman" pitchFamily="18" charset="0"/>
            </a:endParaRPr>
          </a:p>
        </p:txBody>
      </p:sp>
      <p:sp>
        <p:nvSpPr>
          <p:cNvPr id="8" name="TextBox 7">
            <a:extLst>
              <a:ext uri="{FF2B5EF4-FFF2-40B4-BE49-F238E27FC236}">
                <a16:creationId xmlns:a16="http://schemas.microsoft.com/office/drawing/2014/main" id="{D62833FE-8360-766C-6FAD-FE0E18DFF853}"/>
              </a:ext>
            </a:extLst>
          </p:cNvPr>
          <p:cNvSpPr txBox="1"/>
          <p:nvPr/>
        </p:nvSpPr>
        <p:spPr>
          <a:xfrm>
            <a:off x="437081" y="2272978"/>
            <a:ext cx="11513868" cy="4320798"/>
          </a:xfrm>
          <a:prstGeom prst="rect">
            <a:avLst/>
          </a:prstGeom>
          <a:noFill/>
        </p:spPr>
        <p:txBody>
          <a:bodyPr wrap="square">
            <a:spAutoFit/>
          </a:bodyPr>
          <a:lstStyle/>
          <a:p>
            <a:pPr>
              <a:lnSpc>
                <a:spcPct val="107000"/>
              </a:lnSpc>
              <a:buClr>
                <a:srgbClr val="4F81BD"/>
              </a:buClr>
              <a:buSzPct val="85000"/>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a:solidFill>
                  <a:schemeClr val="bg2">
                    <a:lumMod val="25000"/>
                  </a:schemeClr>
                </a:solidFill>
                <a:latin typeface="Times New Roman" panose="02020603050405020304" pitchFamily="18" charset="0"/>
                <a:cs typeface="Times New Roman" panose="02020603050405020304" pitchFamily="18" charset="0"/>
              </a:rPr>
              <a:t>ABA-</a:t>
            </a:r>
            <a:r>
              <a:rPr lang="en-US" sz="1600" dirty="0" err="1">
                <a:solidFill>
                  <a:schemeClr val="bg2">
                    <a:lumMod val="25000"/>
                  </a:schemeClr>
                </a:solidFill>
                <a:latin typeface="Times New Roman" panose="02020603050405020304" pitchFamily="18" charset="0"/>
                <a:cs typeface="Times New Roman" panose="02020603050405020304" pitchFamily="18" charset="0"/>
              </a:rPr>
              <a:t>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təmsilçilik</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koordinasiya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rolunun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gücləndirilməsi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a:lnSpc>
                <a:spcPct val="107000"/>
              </a:lnSpc>
              <a:buClr>
                <a:srgbClr val="4F81BD"/>
              </a:buClr>
              <a:buSzPct val="85000"/>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07000"/>
              </a:lnSpc>
              <a:buClr>
                <a:srgbClr val="4F81BD"/>
              </a:buClr>
              <a:buSzPct val="85000"/>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a:solidFill>
                  <a:schemeClr val="bg2">
                    <a:lumMod val="25000"/>
                  </a:schemeClr>
                </a:solidFill>
                <a:latin typeface="Times New Roman" panose="02020603050405020304" pitchFamily="18" charset="0"/>
                <a:cs typeface="Times New Roman" panose="02020603050405020304" pitchFamily="18" charset="0"/>
              </a:rPr>
              <a:t>Vahid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platformalarının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yaradılması</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a:lnSpc>
                <a:spcPct val="107000"/>
              </a:lnSpc>
              <a:buClr>
                <a:srgbClr val="4F81BD"/>
              </a:buClr>
              <a:buSzPct val="85000"/>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07000"/>
              </a:lnSpc>
              <a:buClr>
                <a:srgbClr val="4F81BD"/>
              </a:buClr>
              <a:buSzPct val="85000"/>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Dövlət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proqramları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strategiyalarının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hazırlanması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icrasında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az-Latn-AZ" sz="1600" dirty="0">
                <a:solidFill>
                  <a:schemeClr val="bg2">
                    <a:lumMod val="25000"/>
                  </a:schemeClr>
                </a:solidFill>
                <a:latin typeface="Times New Roman" panose="02020603050405020304" pitchFamily="18" charset="0"/>
                <a:cs typeface="Times New Roman" panose="02020603050405020304" pitchFamily="18" charset="0"/>
              </a:rPr>
              <a:t>üzvlərin daha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fəal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iştirak</a:t>
            </a:r>
            <a:r>
              <a:rPr lang="az-Latn-AZ" sz="1600" dirty="0">
                <a:solidFill>
                  <a:schemeClr val="bg2">
                    <a:lumMod val="25000"/>
                  </a:schemeClr>
                </a:solidFill>
                <a:latin typeface="Times New Roman" panose="02020603050405020304" pitchFamily="18" charset="0"/>
                <a:cs typeface="Times New Roman" panose="02020603050405020304" pitchFamily="18" charset="0"/>
              </a:rPr>
              <a:t>ının təmini;</a:t>
            </a:r>
          </a:p>
          <a:p>
            <a:pPr>
              <a:lnSpc>
                <a:spcPct val="107000"/>
              </a:lnSpc>
              <a:buClr>
                <a:srgbClr val="4F81BD"/>
              </a:buClr>
              <a:buSzPct val="85000"/>
              <a:defRPr/>
            </a:pP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07000"/>
              </a:lnSpc>
              <a:buClr>
                <a:srgbClr val="4F81BD"/>
              </a:buClr>
              <a:buSzPct val="85000"/>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a:solidFill>
                  <a:schemeClr val="bg2">
                    <a:lumMod val="25000"/>
                  </a:schemeClr>
                </a:solidFill>
                <a:latin typeface="Times New Roman" panose="02020603050405020304" pitchFamily="18" charset="0"/>
                <a:cs typeface="Times New Roman" panose="02020603050405020304" pitchFamily="18" charset="0"/>
              </a:rPr>
              <a:t>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analitika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məlumat</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bilik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platformasının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inkişafı</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a:lnSpc>
                <a:spcPct val="107000"/>
              </a:lnSpc>
              <a:buClr>
                <a:srgbClr val="4F81BD"/>
              </a:buClr>
              <a:buSzPct val="85000"/>
              <a:defRPr/>
            </a:pP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07000"/>
              </a:lnSpc>
              <a:buClr>
                <a:srgbClr val="4F81BD"/>
              </a:buClr>
              <a:buSzPct val="85000"/>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Rəqəmsal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transformasiya</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innovasiyaların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təşviqi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a:lnSpc>
                <a:spcPct val="107000"/>
              </a:lnSpc>
              <a:buClr>
                <a:srgbClr val="4F81BD"/>
              </a:buClr>
              <a:buSzPct val="85000"/>
              <a:defRPr/>
            </a:pP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07000"/>
              </a:lnSpc>
              <a:buClr>
                <a:srgbClr val="4F81BD"/>
              </a:buClr>
              <a:buSzPct val="85000"/>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Dayanıqlı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və ES</a:t>
            </a:r>
            <a:r>
              <a:rPr lang="az-Latn-AZ" sz="1600" dirty="0">
                <a:solidFill>
                  <a:schemeClr val="bg2">
                    <a:lumMod val="25000"/>
                  </a:schemeClr>
                </a:solidFill>
                <a:latin typeface="Times New Roman" panose="02020603050405020304" pitchFamily="18" charset="0"/>
                <a:cs typeface="Times New Roman" panose="02020603050405020304" pitchFamily="18" charset="0"/>
              </a:rPr>
              <a:t>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istiqamətində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institusional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rolun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artırılması</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a:lnSpc>
                <a:spcPct val="107000"/>
              </a:lnSpc>
              <a:buClr>
                <a:srgbClr val="4F81BD"/>
              </a:buClr>
              <a:buSzPct val="85000"/>
              <a:defRPr/>
            </a:pP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07000"/>
              </a:lnSpc>
              <a:buClr>
                <a:srgbClr val="4F81BD"/>
              </a:buClr>
              <a:buSzPct val="85000"/>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əməkdaşlıq</a:t>
            </a:r>
            <a:r>
              <a:rPr lang="en-US" sz="1600" dirty="0">
                <a:solidFill>
                  <a:schemeClr val="bg2">
                    <a:lumMod val="25000"/>
                  </a:schemeClr>
                </a:solidFill>
                <a:latin typeface="Times New Roman" panose="02020603050405020304" pitchFamily="18" charset="0"/>
                <a:cs typeface="Times New Roman" panose="02020603050405020304" pitchFamily="18" charset="0"/>
              </a:rPr>
              <a:t> və regional </a:t>
            </a:r>
            <a:r>
              <a:rPr lang="en-US" sz="1600" dirty="0" err="1">
                <a:solidFill>
                  <a:schemeClr val="bg2">
                    <a:lumMod val="25000"/>
                  </a:schemeClr>
                </a:solidFill>
                <a:latin typeface="Times New Roman" panose="02020603050405020304" pitchFamily="18" charset="0"/>
                <a:cs typeface="Times New Roman" panose="02020603050405020304" pitchFamily="18" charset="0"/>
              </a:rPr>
              <a:t>mövqenin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gücləndirilməsi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a:lnSpc>
                <a:spcPct val="107000"/>
              </a:lnSpc>
              <a:buClr>
                <a:srgbClr val="4F81BD"/>
              </a:buClr>
              <a:buSzPct val="85000"/>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a:lnSpc>
                <a:spcPct val="107000"/>
              </a:lnSpc>
              <a:buClr>
                <a:srgbClr val="4F81BD"/>
              </a:buClr>
              <a:buSzPct val="85000"/>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   Maarifləndirmə tədbirlərinin genişləndirilməsi</a:t>
            </a:r>
            <a:r>
              <a:rPr lang="en-US" sz="1600" dirty="0">
                <a:solidFill>
                  <a:schemeClr val="bg2">
                    <a:lumMod val="25000"/>
                  </a:schemeClr>
                </a:solidFill>
                <a:latin typeface="Times New Roman" panose="02020603050405020304" pitchFamily="18" charset="0"/>
                <a:cs typeface="Times New Roman" panose="02020603050405020304" pitchFamily="18" charset="0"/>
              </a:rPr>
              <a:t>.</a:t>
            </a: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4F81BD"/>
              </a:buClr>
              <a:buSzPct val="85000"/>
              <a:buFont typeface="Arial" panose="020B0604020202020204" pitchFamily="34" charset="0"/>
              <a:buChar char="•"/>
              <a:defRPr/>
            </a:pPr>
            <a:endParaRPr lang="az-Latn-AZ" dirty="0">
              <a:solidFill>
                <a:prstClr val="black"/>
              </a:solidFill>
              <a:latin typeface="Times New Roman" panose="02020603050405020304" pitchFamily="18" charset="0"/>
              <a:cs typeface="Times New Roman" panose="02020603050405020304" pitchFamily="18" charset="0"/>
            </a:endParaRPr>
          </a:p>
        </p:txBody>
      </p:sp>
      <p:sp>
        <p:nvSpPr>
          <p:cNvPr id="7" name="Прямоугольник 4">
            <a:extLst>
              <a:ext uri="{FF2B5EF4-FFF2-40B4-BE49-F238E27FC236}">
                <a16:creationId xmlns:a16="http://schemas.microsoft.com/office/drawing/2014/main" id="{F6903F0A-F861-4F0E-A57C-791D81F5BDF5}"/>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E1D70582-E77F-4F73-AC11-9577C456D4CF}"/>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r>
              <a:rPr lang="en-US" sz="4400" b="1" dirty="0">
                <a:latin typeface="Times New Roman" panose="02020603050405020304" pitchFamily="18" charset="0"/>
                <a:cs typeface="Times New Roman" panose="02020603050405020304" pitchFamily="18" charset="0"/>
              </a:rPr>
              <a:t>S</a:t>
            </a:r>
            <a:r>
              <a:rPr lang="az-Latn-AZ" sz="4400" b="1" dirty="0">
                <a:latin typeface="Times New Roman" panose="02020603050405020304" pitchFamily="18" charset="0"/>
                <a:cs typeface="Times New Roman" panose="02020603050405020304" pitchFamily="18" charset="0"/>
              </a:rPr>
              <a:t>trateji hədəflər: 2026-2030</a:t>
            </a:r>
            <a:endParaRPr lang="ru-RU" sz="4400" b="1" dirty="0">
              <a:solidFill>
                <a:srgbClr val="C00000"/>
              </a:solidFill>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A5E05100-0175-4473-AE63-BA62905AAE6A}"/>
              </a:ext>
            </a:extLst>
          </p:cNvPr>
          <p:cNvPicPr>
            <a:picLocks noChangeAspect="1"/>
          </p:cNvPicPr>
          <p:nvPr/>
        </p:nvPicPr>
        <p:blipFill>
          <a:blip r:embed="rId3"/>
          <a:stretch>
            <a:fillRect/>
          </a:stretch>
        </p:blipFill>
        <p:spPr>
          <a:xfrm>
            <a:off x="179009" y="126017"/>
            <a:ext cx="935032" cy="935032"/>
          </a:xfrm>
          <a:prstGeom prst="rect">
            <a:avLst/>
          </a:prstGeom>
        </p:spPr>
      </p:pic>
      <p:sp>
        <p:nvSpPr>
          <p:cNvPr id="11" name="TextBox 10">
            <a:extLst>
              <a:ext uri="{FF2B5EF4-FFF2-40B4-BE49-F238E27FC236}">
                <a16:creationId xmlns:a16="http://schemas.microsoft.com/office/drawing/2014/main" id="{D31F3F81-0E8D-46CC-A6BB-B752990994CF}"/>
              </a:ext>
            </a:extLst>
          </p:cNvPr>
          <p:cNvSpPr txBox="1"/>
          <p:nvPr/>
        </p:nvSpPr>
        <p:spPr>
          <a:xfrm>
            <a:off x="179009" y="1501294"/>
            <a:ext cx="11746062" cy="923330"/>
          </a:xfrm>
          <a:prstGeom prst="rect">
            <a:avLst/>
          </a:prstGeom>
          <a:noFill/>
        </p:spPr>
        <p:txBody>
          <a:bodyPr wrap="square">
            <a:spAutoFit/>
          </a:bodyPr>
          <a:lstStyle/>
          <a:p>
            <a:r>
              <a:rPr lang="en-US" sz="1800" b="1" dirty="0">
                <a:solidFill>
                  <a:schemeClr val="bg2">
                    <a:lumMod val="25000"/>
                  </a:schemeClr>
                </a:solidFill>
                <a:latin typeface="Times New Roman" panose="02020603050405020304" pitchFamily="18" charset="0"/>
                <a:cs typeface="Times New Roman" panose="02020603050405020304" pitchFamily="18" charset="0"/>
              </a:rPr>
              <a:t>2026–2030-cu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illər</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üzrə</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Azərbaycan</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Banklar</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Assosiasiyasının</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Strateji</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Planı</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aşağıdakı</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əsas</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strateji</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hədəflər</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üzərində</a:t>
            </a:r>
            <a:r>
              <a:rPr lang="en-US" sz="1800" b="1" dirty="0">
                <a:solidFill>
                  <a:schemeClr val="bg2">
                    <a:lumMod val="25000"/>
                  </a:schemeClr>
                </a:solidFill>
                <a:latin typeface="Times New Roman" panose="02020603050405020304" pitchFamily="18" charset="0"/>
                <a:cs typeface="Times New Roman" panose="02020603050405020304" pitchFamily="18" charset="0"/>
              </a:rPr>
              <a:t> </a:t>
            </a:r>
            <a:r>
              <a:rPr lang="en-US" sz="1800" b="1" dirty="0" err="1">
                <a:solidFill>
                  <a:schemeClr val="bg2">
                    <a:lumMod val="25000"/>
                  </a:schemeClr>
                </a:solidFill>
                <a:latin typeface="Times New Roman" panose="02020603050405020304" pitchFamily="18" charset="0"/>
                <a:cs typeface="Times New Roman" panose="02020603050405020304" pitchFamily="18" charset="0"/>
              </a:rPr>
              <a:t>qurulur</a:t>
            </a:r>
            <a:r>
              <a:rPr lang="en-US" sz="1800" b="1" dirty="0">
                <a:solidFill>
                  <a:schemeClr val="bg2">
                    <a:lumMod val="25000"/>
                  </a:schemeClr>
                </a:solidFill>
                <a:latin typeface="Times New Roman" panose="02020603050405020304" pitchFamily="18" charset="0"/>
                <a:cs typeface="Times New Roman" panose="02020603050405020304" pitchFamily="18" charset="0"/>
              </a:rPr>
              <a:t>:</a:t>
            </a:r>
            <a:endParaRPr lang="az-Latn-AZ" sz="1800" b="1" dirty="0">
              <a:solidFill>
                <a:schemeClr val="bg2">
                  <a:lumMod val="25000"/>
                </a:schemeClr>
              </a:solidFill>
              <a:latin typeface="Times New Roman" panose="02020603050405020304" pitchFamily="18" charset="0"/>
              <a:cs typeface="Times New Roman" panose="02020603050405020304" pitchFamily="18" charset="0"/>
            </a:endParaRPr>
          </a:p>
          <a:p>
            <a:endParaRPr lang="en-US" sz="18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D27C40BF-B1A6-498E-BE2F-A402D892981B}"/>
              </a:ext>
            </a:extLst>
          </p:cNvPr>
          <p:cNvSpPr/>
          <p:nvPr/>
        </p:nvSpPr>
        <p:spPr>
          <a:xfrm>
            <a:off x="276104" y="2319736"/>
            <a:ext cx="270197" cy="270197"/>
          </a:xfrm>
          <a:prstGeom prst="round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sz="1600" b="1" dirty="0">
                <a:solidFill>
                  <a:srgbClr val="F4E3CF"/>
                </a:solidFill>
              </a:rPr>
              <a:t>1</a:t>
            </a:r>
            <a:endParaRPr lang="en-US" sz="1600" b="1" dirty="0">
              <a:solidFill>
                <a:srgbClr val="F4E3CF"/>
              </a:solidFill>
            </a:endParaRPr>
          </a:p>
        </p:txBody>
      </p:sp>
      <p:sp>
        <p:nvSpPr>
          <p:cNvPr id="17" name="Rectangle: Rounded Corners 16">
            <a:extLst>
              <a:ext uri="{FF2B5EF4-FFF2-40B4-BE49-F238E27FC236}">
                <a16:creationId xmlns:a16="http://schemas.microsoft.com/office/drawing/2014/main" id="{C12C446B-D777-459E-BC70-1CF07684E225}"/>
              </a:ext>
            </a:extLst>
          </p:cNvPr>
          <p:cNvSpPr/>
          <p:nvPr/>
        </p:nvSpPr>
        <p:spPr>
          <a:xfrm>
            <a:off x="279294" y="2831705"/>
            <a:ext cx="270197" cy="270197"/>
          </a:xfrm>
          <a:prstGeom prst="round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sz="1600" b="1" dirty="0">
                <a:solidFill>
                  <a:srgbClr val="F4E3CF"/>
                </a:solidFill>
              </a:rPr>
              <a:t>2</a:t>
            </a:r>
            <a:endParaRPr lang="en-US" sz="1600" b="1" dirty="0">
              <a:solidFill>
                <a:srgbClr val="F4E3CF"/>
              </a:solidFill>
            </a:endParaRPr>
          </a:p>
        </p:txBody>
      </p:sp>
      <p:sp>
        <p:nvSpPr>
          <p:cNvPr id="18" name="Rectangle: Rounded Corners 17">
            <a:extLst>
              <a:ext uri="{FF2B5EF4-FFF2-40B4-BE49-F238E27FC236}">
                <a16:creationId xmlns:a16="http://schemas.microsoft.com/office/drawing/2014/main" id="{34D57DA5-81CC-42B0-9C5B-30855151D48C}"/>
              </a:ext>
            </a:extLst>
          </p:cNvPr>
          <p:cNvSpPr/>
          <p:nvPr/>
        </p:nvSpPr>
        <p:spPr>
          <a:xfrm>
            <a:off x="276739" y="3361617"/>
            <a:ext cx="270197" cy="270197"/>
          </a:xfrm>
          <a:prstGeom prst="round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sz="1600" b="1" dirty="0">
                <a:solidFill>
                  <a:srgbClr val="F4E3CF"/>
                </a:solidFill>
              </a:rPr>
              <a:t>3</a:t>
            </a:r>
            <a:endParaRPr lang="en-US" sz="1600" b="1" dirty="0">
              <a:solidFill>
                <a:srgbClr val="F4E3CF"/>
              </a:solidFill>
            </a:endParaRPr>
          </a:p>
        </p:txBody>
      </p:sp>
      <p:sp>
        <p:nvSpPr>
          <p:cNvPr id="19" name="Rectangle: Rounded Corners 18">
            <a:extLst>
              <a:ext uri="{FF2B5EF4-FFF2-40B4-BE49-F238E27FC236}">
                <a16:creationId xmlns:a16="http://schemas.microsoft.com/office/drawing/2014/main" id="{A95F3187-6053-4C8A-85A0-EA0BF2FBC4D4}"/>
              </a:ext>
            </a:extLst>
          </p:cNvPr>
          <p:cNvSpPr/>
          <p:nvPr/>
        </p:nvSpPr>
        <p:spPr>
          <a:xfrm>
            <a:off x="276103" y="3880157"/>
            <a:ext cx="270197" cy="270197"/>
          </a:xfrm>
          <a:prstGeom prst="round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sz="1600" b="1" dirty="0">
                <a:solidFill>
                  <a:srgbClr val="F4E3CF"/>
                </a:solidFill>
              </a:rPr>
              <a:t>4</a:t>
            </a:r>
            <a:endParaRPr lang="en-US" sz="1600" b="1" dirty="0">
              <a:solidFill>
                <a:srgbClr val="F4E3CF"/>
              </a:solidFill>
            </a:endParaRPr>
          </a:p>
        </p:txBody>
      </p:sp>
      <p:sp>
        <p:nvSpPr>
          <p:cNvPr id="20" name="Rectangle: Rounded Corners 19">
            <a:extLst>
              <a:ext uri="{FF2B5EF4-FFF2-40B4-BE49-F238E27FC236}">
                <a16:creationId xmlns:a16="http://schemas.microsoft.com/office/drawing/2014/main" id="{4EB8C33A-541F-4CF5-9F75-EC28FCD1E1FF}"/>
              </a:ext>
            </a:extLst>
          </p:cNvPr>
          <p:cNvSpPr/>
          <p:nvPr/>
        </p:nvSpPr>
        <p:spPr>
          <a:xfrm>
            <a:off x="276103" y="4410069"/>
            <a:ext cx="270197" cy="270197"/>
          </a:xfrm>
          <a:prstGeom prst="round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sz="1600" b="1" dirty="0">
                <a:solidFill>
                  <a:srgbClr val="F4E3CF"/>
                </a:solidFill>
              </a:rPr>
              <a:t>5</a:t>
            </a:r>
            <a:endParaRPr lang="en-US" sz="1600" b="1" dirty="0">
              <a:solidFill>
                <a:srgbClr val="F4E3CF"/>
              </a:solidFill>
            </a:endParaRPr>
          </a:p>
        </p:txBody>
      </p:sp>
      <p:sp>
        <p:nvSpPr>
          <p:cNvPr id="21" name="Rectangle: Rounded Corners 20">
            <a:extLst>
              <a:ext uri="{FF2B5EF4-FFF2-40B4-BE49-F238E27FC236}">
                <a16:creationId xmlns:a16="http://schemas.microsoft.com/office/drawing/2014/main" id="{20041422-7E35-412B-999A-1337A31981E5}"/>
              </a:ext>
            </a:extLst>
          </p:cNvPr>
          <p:cNvSpPr/>
          <p:nvPr/>
        </p:nvSpPr>
        <p:spPr>
          <a:xfrm>
            <a:off x="276103" y="4928609"/>
            <a:ext cx="270197" cy="270197"/>
          </a:xfrm>
          <a:prstGeom prst="round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sz="1600" b="1" dirty="0">
                <a:solidFill>
                  <a:srgbClr val="F4E3CF"/>
                </a:solidFill>
              </a:rPr>
              <a:t>6</a:t>
            </a:r>
            <a:endParaRPr lang="en-US" sz="1600" b="1" dirty="0">
              <a:solidFill>
                <a:srgbClr val="F4E3CF"/>
              </a:solidFill>
            </a:endParaRPr>
          </a:p>
        </p:txBody>
      </p:sp>
      <p:sp>
        <p:nvSpPr>
          <p:cNvPr id="22" name="Rectangle: Rounded Corners 21">
            <a:extLst>
              <a:ext uri="{FF2B5EF4-FFF2-40B4-BE49-F238E27FC236}">
                <a16:creationId xmlns:a16="http://schemas.microsoft.com/office/drawing/2014/main" id="{3B21E21A-C9EB-45E2-B81C-FB17DE15DFB4}"/>
              </a:ext>
            </a:extLst>
          </p:cNvPr>
          <p:cNvSpPr/>
          <p:nvPr/>
        </p:nvSpPr>
        <p:spPr>
          <a:xfrm>
            <a:off x="276103" y="5447149"/>
            <a:ext cx="270197" cy="270197"/>
          </a:xfrm>
          <a:prstGeom prst="round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dirty="0">
                <a:solidFill>
                  <a:srgbClr val="F4E3CF"/>
                </a:solidFill>
              </a:rPr>
              <a:t>7</a:t>
            </a:r>
            <a:endParaRPr lang="en-US" dirty="0">
              <a:solidFill>
                <a:srgbClr val="F4E3CF"/>
              </a:solidFill>
            </a:endParaRPr>
          </a:p>
        </p:txBody>
      </p:sp>
      <p:sp>
        <p:nvSpPr>
          <p:cNvPr id="23" name="Rectangle: Rounded Corners 22">
            <a:extLst>
              <a:ext uri="{FF2B5EF4-FFF2-40B4-BE49-F238E27FC236}">
                <a16:creationId xmlns:a16="http://schemas.microsoft.com/office/drawing/2014/main" id="{74FFF673-8170-4498-AF32-1557C1C0C335}"/>
              </a:ext>
            </a:extLst>
          </p:cNvPr>
          <p:cNvSpPr/>
          <p:nvPr/>
        </p:nvSpPr>
        <p:spPr>
          <a:xfrm>
            <a:off x="266929" y="5968495"/>
            <a:ext cx="270197" cy="270197"/>
          </a:xfrm>
          <a:prstGeom prst="round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sz="1600" b="1" dirty="0">
                <a:solidFill>
                  <a:srgbClr val="F4E3CF"/>
                </a:solidFill>
              </a:rPr>
              <a:t>8</a:t>
            </a:r>
            <a:endParaRPr lang="en-US" sz="1600" b="1" dirty="0">
              <a:solidFill>
                <a:srgbClr val="F4E3CF"/>
              </a:solidFill>
            </a:endParaRPr>
          </a:p>
        </p:txBody>
      </p:sp>
    </p:spTree>
    <p:extLst>
      <p:ext uri="{BB962C8B-B14F-4D97-AF65-F5344CB8AC3E}">
        <p14:creationId xmlns:p14="http://schemas.microsoft.com/office/powerpoint/2010/main" val="2616397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3A56BEB7-3606-40BF-9950-E0A7406944DF}"/>
              </a:ext>
            </a:extLst>
          </p:cNvPr>
          <p:cNvSpPr txBox="1"/>
          <p:nvPr/>
        </p:nvSpPr>
        <p:spPr>
          <a:xfrm>
            <a:off x="247650" y="2139883"/>
            <a:ext cx="10121301" cy="3992118"/>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r>
              <a:rPr lang="en-US" sz="1600" dirty="0">
                <a:solidFill>
                  <a:schemeClr val="bg2">
                    <a:lumMod val="25000"/>
                  </a:schemeClr>
                </a:solidFill>
                <a:latin typeface="Times New Roman" panose="02020603050405020304" pitchFamily="18" charset="0"/>
                <a:cs typeface="Times New Roman" panose="02020603050405020304" pitchFamily="18" charset="0"/>
              </a:rPr>
              <a:t>ABA-</a:t>
            </a:r>
            <a:r>
              <a:rPr lang="en-US" sz="1600" dirty="0" err="1">
                <a:solidFill>
                  <a:schemeClr val="bg2">
                    <a:lumMod val="25000"/>
                  </a:schemeClr>
                </a:solidFill>
                <a:latin typeface="Times New Roman" panose="02020603050405020304" pitchFamily="18" charset="0"/>
                <a:cs typeface="Times New Roman" panose="02020603050405020304" pitchFamily="18" charset="0"/>
              </a:rPr>
              <a:t>nın</a:t>
            </a:r>
            <a:r>
              <a:rPr lang="en-US" sz="1600" dirty="0">
                <a:solidFill>
                  <a:schemeClr val="bg2">
                    <a:lumMod val="25000"/>
                  </a:schemeClr>
                </a:solidFill>
                <a:latin typeface="Times New Roman" panose="02020603050405020304" pitchFamily="18" charset="0"/>
                <a:cs typeface="Times New Roman" panose="02020603050405020304" pitchFamily="18" charset="0"/>
              </a:rPr>
              <a:t> 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sektorunun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vahid</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səsi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kimi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dövlət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qurumları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requlyatorlar</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digər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maraqlı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tərəflər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qarşısında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daha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sistemli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proaktiv</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təsirli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rolunu</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təmin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etmək</a:t>
            </a:r>
            <a:r>
              <a:rPr lang="en-US" sz="1600" dirty="0">
                <a:solidFill>
                  <a:schemeClr val="bg2">
                    <a:lumMod val="25000"/>
                  </a:schemeClr>
                </a:solidFill>
                <a:latin typeface="Times New Roman" panose="02020603050405020304" pitchFamily="18" charset="0"/>
                <a:cs typeface="Times New Roman" panose="02020603050405020304" pitchFamily="18" charset="0"/>
              </a:rPr>
              <a:t>.</a:t>
            </a: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7000"/>
              </a:lnSpc>
              <a:spcBef>
                <a:spcPts val="0"/>
              </a:spcBef>
              <a:spcAft>
                <a:spcPts val="0"/>
              </a:spcAft>
              <a:buClr>
                <a:srgbClr val="4F81BD"/>
              </a:buClr>
              <a:buSzPct val="85000"/>
              <a:tabLst/>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7000"/>
              </a:lnSpc>
              <a:spcBef>
                <a:spcPts val="0"/>
              </a:spcBef>
              <a:spcAft>
                <a:spcPts val="0"/>
              </a:spcAft>
              <a:buClr>
                <a:srgbClr val="4F81BD"/>
              </a:buClr>
              <a:buSzPct val="85000"/>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r>
              <a:rPr lang="az-Latn-AZ" b="1" dirty="0">
                <a:solidFill>
                  <a:schemeClr val="bg2">
                    <a:lumMod val="25000"/>
                  </a:schemeClr>
                </a:solidFill>
                <a:latin typeface="Times New Roman" panose="02020603050405020304" pitchFamily="18" charset="0"/>
                <a:cs typeface="Times New Roman" panose="02020603050405020304" pitchFamily="18" charset="0"/>
              </a:rPr>
              <a:t>Strateji hədəfə nail olmaq üçün nəzərdə tutulan tədbirlər:</a:t>
            </a:r>
          </a:p>
          <a:p>
            <a:pPr marL="285750" indent="-285750">
              <a:buClr>
                <a:srgbClr val="DABA86"/>
              </a:buClr>
              <a:buFont typeface="Arial" panose="020B0604020202020204" pitchFamily="34" charset="0"/>
              <a:buChar char="•"/>
            </a:pPr>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Dövlət</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tənzimləyici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qurumlarla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az-Latn-AZ" sz="1600" dirty="0">
                <a:solidFill>
                  <a:schemeClr val="bg2">
                    <a:lumMod val="25000"/>
                  </a:schemeClr>
                </a:solidFill>
                <a:latin typeface="Times New Roman" panose="02020603050405020304" pitchFamily="18" charset="0"/>
                <a:cs typeface="Times New Roman" panose="02020603050405020304" pitchFamily="18" charset="0"/>
              </a:rPr>
              <a:t>yeni </a:t>
            </a:r>
            <a:r>
              <a:rPr lang="en-US" sz="1600" dirty="0" err="1">
                <a:solidFill>
                  <a:schemeClr val="bg2">
                    <a:lumMod val="25000"/>
                  </a:schemeClr>
                </a:solidFill>
                <a:latin typeface="Times New Roman" panose="02020603050405020304" pitchFamily="18" charset="0"/>
                <a:cs typeface="Times New Roman" panose="02020603050405020304" pitchFamily="18" charset="0"/>
              </a:rPr>
              <a:t>müntəzəm</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tematik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görüş</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mexanizmlərinin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yaradılması</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Ekspert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qrupları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prioritet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mövzuların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illik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yol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xəritəsi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əsasında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müəyyən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edilməsi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Qanunvericilik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təşəbbüsləri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mövqelərinin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əvvəlcədən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toplanması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ümumiləşdirilməsi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Üzvlərlə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kommunikasiya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kanallarının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institusionallaşdırılması</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Mətbuat vasitəsi ilə lobbiçilik imkanlarının genişləndirilməsi.</a:t>
            </a: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8" name="Прямоугольник 4">
            <a:extLst>
              <a:ext uri="{FF2B5EF4-FFF2-40B4-BE49-F238E27FC236}">
                <a16:creationId xmlns:a16="http://schemas.microsoft.com/office/drawing/2014/main" id="{24AD9AAC-1BC9-4B42-8C94-9A97E28DBF3A}"/>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42688088-69C5-4DF1-8451-47125CE03D58}"/>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r>
              <a:rPr lang="en-US" sz="3600" b="1" dirty="0">
                <a:latin typeface="Times New Roman" panose="02020603050405020304" pitchFamily="18" charset="0"/>
                <a:cs typeface="Times New Roman" panose="02020603050405020304" pitchFamily="18" charset="0"/>
              </a:rPr>
              <a:t>ABA-</a:t>
            </a:r>
            <a:r>
              <a:rPr lang="en-US" sz="3600" b="1" dirty="0" err="1">
                <a:latin typeface="Times New Roman" panose="02020603050405020304" pitchFamily="18" charset="0"/>
                <a:cs typeface="Times New Roman" panose="02020603050405020304" pitchFamily="18" charset="0"/>
              </a:rPr>
              <a:t>nın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təmsilçilik</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və</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koordinasiya</a:t>
            </a:r>
            <a:r>
              <a:rPr lang="en-US" sz="3600" b="1" dirty="0">
                <a:latin typeface="Times New Roman" panose="02020603050405020304" pitchFamily="18" charset="0"/>
                <a:cs typeface="Times New Roman" panose="02020603050405020304" pitchFamily="18" charset="0"/>
              </a:rPr>
              <a:t> </a:t>
            </a:r>
            <a:endParaRPr lang="az-Latn-AZ" sz="3600" b="1" dirty="0">
              <a:latin typeface="Times New Roman" panose="02020603050405020304" pitchFamily="18" charset="0"/>
              <a:cs typeface="Times New Roman" panose="02020603050405020304" pitchFamily="18" charset="0"/>
            </a:endParaRPr>
          </a:p>
          <a:p>
            <a:pPr algn="ctr"/>
            <a:r>
              <a:rPr lang="en-US" sz="3600" b="1" dirty="0" err="1">
                <a:latin typeface="Times New Roman" panose="02020603050405020304" pitchFamily="18" charset="0"/>
                <a:cs typeface="Times New Roman" panose="02020603050405020304" pitchFamily="18" charset="0"/>
              </a:rPr>
              <a:t>rolunun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gücləndirilməsi</a:t>
            </a:r>
            <a:endParaRPr lang="en-US" sz="3600" b="1" dirty="0">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77C38277-E514-4085-9C6F-199FDEF0A35C}"/>
              </a:ext>
            </a:extLst>
          </p:cNvPr>
          <p:cNvPicPr>
            <a:picLocks noChangeAspect="1"/>
          </p:cNvPicPr>
          <p:nvPr/>
        </p:nvPicPr>
        <p:blipFill>
          <a:blip r:embed="rId2"/>
          <a:stretch>
            <a:fillRect/>
          </a:stretch>
        </p:blipFill>
        <p:spPr>
          <a:xfrm>
            <a:off x="179009" y="126017"/>
            <a:ext cx="935032" cy="935032"/>
          </a:xfrm>
          <a:prstGeom prst="rect">
            <a:avLst/>
          </a:prstGeom>
        </p:spPr>
      </p:pic>
      <p:cxnSp>
        <p:nvCxnSpPr>
          <p:cNvPr id="11" name="Straight Connector 10">
            <a:extLst>
              <a:ext uri="{FF2B5EF4-FFF2-40B4-BE49-F238E27FC236}">
                <a16:creationId xmlns:a16="http://schemas.microsoft.com/office/drawing/2014/main" id="{DDC0CB93-1E23-4300-AF15-DDB25059656B}"/>
              </a:ext>
            </a:extLst>
          </p:cNvPr>
          <p:cNvCxnSpPr>
            <a:cxnSpLocks/>
          </p:cNvCxnSpPr>
          <p:nvPr/>
        </p:nvCxnSpPr>
        <p:spPr>
          <a:xfrm>
            <a:off x="314863" y="2093684"/>
            <a:ext cx="1332661"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BB6C17E-4306-42B7-A864-11048B0DF195}"/>
              </a:ext>
            </a:extLst>
          </p:cNvPr>
          <p:cNvSpPr txBox="1"/>
          <p:nvPr/>
        </p:nvSpPr>
        <p:spPr>
          <a:xfrm>
            <a:off x="247650" y="1724929"/>
            <a:ext cx="1158096" cy="368755"/>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r>
              <a:rPr lang="en-US" b="1" dirty="0" err="1">
                <a:solidFill>
                  <a:schemeClr val="bg2">
                    <a:lumMod val="25000"/>
                  </a:schemeClr>
                </a:solidFill>
                <a:latin typeface="Times New Roman" panose="02020603050405020304" pitchFamily="18" charset="0"/>
                <a:cs typeface="Times New Roman" panose="02020603050405020304" pitchFamily="18" charset="0"/>
              </a:rPr>
              <a:t>Məqsəd</a:t>
            </a:r>
            <a:endParaRPr lang="az-Latn-AZ" b="1" dirty="0">
              <a:solidFill>
                <a:schemeClr val="bg2">
                  <a:lumMod val="25000"/>
                </a:schemeClr>
              </a:solidFill>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BF33BC6F-9D87-47C0-88F7-11840B7F24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Tree>
    <p:extLst>
      <p:ext uri="{BB962C8B-B14F-4D97-AF65-F5344CB8AC3E}">
        <p14:creationId xmlns:p14="http://schemas.microsoft.com/office/powerpoint/2010/main" val="1862666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31168A-653A-479C-AE51-34B875B7AA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
        <p:nvSpPr>
          <p:cNvPr id="7" name="TextBox 6">
            <a:extLst>
              <a:ext uri="{FF2B5EF4-FFF2-40B4-BE49-F238E27FC236}">
                <a16:creationId xmlns:a16="http://schemas.microsoft.com/office/drawing/2014/main" id="{3A56BEB7-3606-40BF-9950-E0A7406944DF}"/>
              </a:ext>
            </a:extLst>
          </p:cNvPr>
          <p:cNvSpPr txBox="1"/>
          <p:nvPr/>
        </p:nvSpPr>
        <p:spPr>
          <a:xfrm>
            <a:off x="253716" y="1714499"/>
            <a:ext cx="10422751" cy="3509487"/>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br>
              <a:rPr lang="en-US" sz="1600" dirty="0">
                <a:solidFill>
                  <a:schemeClr val="bg2">
                    <a:lumMod val="25000"/>
                  </a:schemeClr>
                </a:solidFill>
                <a:latin typeface="Times New Roman" panose="02020603050405020304" pitchFamily="18" charset="0"/>
                <a:cs typeface="Times New Roman" panose="02020603050405020304" pitchFamily="18" charset="0"/>
              </a:rPr>
            </a:br>
            <a:r>
              <a:rPr lang="en-US" sz="1600" dirty="0">
                <a:solidFill>
                  <a:schemeClr val="bg2">
                    <a:lumMod val="25000"/>
                  </a:schemeClr>
                </a:solidFill>
                <a:latin typeface="Times New Roman" panose="02020603050405020304" pitchFamily="18" charset="0"/>
                <a:cs typeface="Times New Roman" panose="02020603050405020304" pitchFamily="18" charset="0"/>
              </a:rPr>
              <a:t>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məlumat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mübadiləsini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koordinasiyanı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şəffaflığı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səmərəliliyi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artırmaq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məqsədilə</a:t>
            </a:r>
            <a:r>
              <a:rPr lang="en-US" sz="1600" dirty="0">
                <a:solidFill>
                  <a:schemeClr val="bg2">
                    <a:lumMod val="25000"/>
                  </a:schemeClr>
                </a:solidFill>
                <a:latin typeface="Times New Roman" panose="02020603050405020304" pitchFamily="18" charset="0"/>
                <a:cs typeface="Times New Roman" panose="02020603050405020304" pitchFamily="18" charset="0"/>
              </a:rPr>
              <a:t> ABA-</a:t>
            </a:r>
            <a:r>
              <a:rPr lang="en-US" sz="1600" dirty="0" err="1">
                <a:solidFill>
                  <a:schemeClr val="bg2">
                    <a:lumMod val="25000"/>
                  </a:schemeClr>
                </a:solidFill>
                <a:latin typeface="Times New Roman" panose="02020603050405020304" pitchFamily="18" charset="0"/>
                <a:cs typeface="Times New Roman" panose="02020603050405020304" pitchFamily="18" charset="0"/>
              </a:rPr>
              <a:t>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təşəbbüsü</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koordinasiyası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ilə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vahid</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təhlükəsiz</a:t>
            </a:r>
            <a:r>
              <a:rPr lang="en-US" sz="1600" b="1" dirty="0">
                <a:solidFill>
                  <a:schemeClr val="bg2">
                    <a:lumMod val="25000"/>
                  </a:schemeClr>
                </a:solidFill>
                <a:latin typeface="Times New Roman" panose="02020603050405020304" pitchFamily="18" charset="0"/>
                <a:cs typeface="Times New Roman" panose="02020603050405020304" pitchFamily="18" charset="0"/>
              </a:rPr>
              <a:t> və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davamlı</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rəqəmsal</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platformaların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formalaşdırılması</a:t>
            </a:r>
            <a:r>
              <a:rPr lang="en-US" sz="1600" dirty="0">
                <a:solidFill>
                  <a:schemeClr val="bg2">
                    <a:lumMod val="25000"/>
                  </a:schemeClr>
                </a:solidFill>
                <a:latin typeface="Times New Roman" panose="02020603050405020304" pitchFamily="18" charset="0"/>
                <a:cs typeface="Times New Roman" panose="02020603050405020304" pitchFamily="18" charset="0"/>
              </a:rPr>
              <a:t>.</a:t>
            </a: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7000"/>
              </a:lnSpc>
              <a:spcBef>
                <a:spcPts val="0"/>
              </a:spcBef>
              <a:spcAft>
                <a:spcPts val="0"/>
              </a:spcAft>
              <a:buClr>
                <a:srgbClr val="4F81BD"/>
              </a:buClr>
              <a:buSzPct val="85000"/>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endParaRPr lang="en-US" b="1" dirty="0">
              <a:solidFill>
                <a:schemeClr val="bg2">
                  <a:lumMod val="25000"/>
                </a:schemeClr>
              </a:solidFill>
              <a:latin typeface="Times New Roman" panose="02020603050405020304" pitchFamily="18" charset="0"/>
              <a:cs typeface="Times New Roman" panose="02020603050405020304" pitchFamily="18" charset="0"/>
            </a:endParaRPr>
          </a:p>
          <a:p>
            <a:r>
              <a:rPr lang="az-Latn-AZ" b="1" dirty="0">
                <a:solidFill>
                  <a:schemeClr val="bg2">
                    <a:lumMod val="25000"/>
                  </a:schemeClr>
                </a:solidFill>
                <a:latin typeface="Times New Roman" panose="02020603050405020304" pitchFamily="18" charset="0"/>
                <a:cs typeface="Times New Roman" panose="02020603050405020304" pitchFamily="18" charset="0"/>
              </a:rPr>
              <a:t>Strateji hədəfə nail olmaq üçün nəzərdə tutulan tədbirlər:</a:t>
            </a:r>
          </a:p>
          <a:p>
            <a:pPr marL="285750" indent="-285750">
              <a:buClr>
                <a:srgbClr val="DABA86"/>
              </a:buClr>
              <a:buFont typeface="Arial" panose="020B0604020202020204" pitchFamily="34" charset="0"/>
              <a:buChar char="•"/>
            </a:pPr>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Banklar üçün vahid platformalar üzrə ortaq maraqların müəyyən edilməsi və tətbiqi imkanlarının araşdırılması;</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Sektor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risklərin</a:t>
            </a: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a:solidFill>
                  <a:schemeClr val="bg2">
                    <a:lumMod val="25000"/>
                  </a:schemeClr>
                </a:solidFill>
                <a:latin typeface="Times New Roman" panose="02020603050405020304" pitchFamily="18" charset="0"/>
                <a:cs typeface="Times New Roman" panose="02020603050405020304" pitchFamily="18" charset="0"/>
              </a:rPr>
              <a:t>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trendlərin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daha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erkən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müəyyən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edilməsi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 və a</a:t>
            </a:r>
            <a:r>
              <a:rPr lang="en-US" sz="1600" dirty="0" err="1">
                <a:solidFill>
                  <a:schemeClr val="bg2">
                    <a:lumMod val="25000"/>
                  </a:schemeClr>
                </a:solidFill>
                <a:latin typeface="Times New Roman" panose="02020603050405020304" pitchFamily="18" charset="0"/>
                <a:cs typeface="Times New Roman" panose="02020603050405020304" pitchFamily="18" charset="0"/>
              </a:rPr>
              <a:t>ntifraud</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insident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məlumat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mübadiləsi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mexanizmlərinin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yaradılması</a:t>
            </a:r>
            <a:r>
              <a:rPr lang="az-Latn-AZ" sz="1600" dirty="0">
                <a:solidFill>
                  <a:schemeClr val="bg2">
                    <a:lumMod val="25000"/>
                  </a:schemeClr>
                </a:solidFill>
                <a:latin typeface="Times New Roman" panose="02020603050405020304" pitchFamily="18" charset="0"/>
                <a:cs typeface="Times New Roman" panose="02020603050405020304" pitchFamily="18" charset="0"/>
              </a:rPr>
              <a:t> imkanlarının araşdırılması;</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Vahid sektor platformalarının formalaşdırılması və üzvlərin cəlbi. </a:t>
            </a:r>
          </a:p>
        </p:txBody>
      </p:sp>
      <p:sp>
        <p:nvSpPr>
          <p:cNvPr id="8" name="Прямоугольник 4">
            <a:extLst>
              <a:ext uri="{FF2B5EF4-FFF2-40B4-BE49-F238E27FC236}">
                <a16:creationId xmlns:a16="http://schemas.microsoft.com/office/drawing/2014/main" id="{F5233289-27FF-4F08-AC9B-B9A123D3BBDF}"/>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BE3330F5-191E-427E-8756-7DEBB1E36E9A}"/>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algn="ctr"/>
            <a:r>
              <a:rPr lang="en-US" sz="3600" b="1" dirty="0">
                <a:latin typeface="Times New Roman" panose="02020603050405020304" pitchFamily="18" charset="0"/>
                <a:cs typeface="Times New Roman" panose="02020603050405020304" pitchFamily="18" charset="0"/>
              </a:rPr>
              <a:t>Vahid </a:t>
            </a:r>
            <a:r>
              <a:rPr lang="en-US" sz="3600" b="1" dirty="0" err="1">
                <a:latin typeface="Times New Roman" panose="02020603050405020304" pitchFamily="18" charset="0"/>
                <a:cs typeface="Times New Roman" panose="02020603050405020304" pitchFamily="18" charset="0"/>
              </a:rPr>
              <a:t>sektor</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platformalarının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yaradılması</a:t>
            </a:r>
            <a:endParaRPr lang="ru-RU" sz="3600" b="1" dirty="0">
              <a:solidFill>
                <a:schemeClr val="bg1"/>
              </a:solidFill>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C2FB56EF-58A0-4E80-878E-38386DB9139C}"/>
              </a:ext>
            </a:extLst>
          </p:cNvPr>
          <p:cNvPicPr>
            <a:picLocks noChangeAspect="1"/>
          </p:cNvPicPr>
          <p:nvPr/>
        </p:nvPicPr>
        <p:blipFill>
          <a:blip r:embed="rId3"/>
          <a:stretch>
            <a:fillRect/>
          </a:stretch>
        </p:blipFill>
        <p:spPr>
          <a:xfrm>
            <a:off x="179009" y="126017"/>
            <a:ext cx="935032" cy="935032"/>
          </a:xfrm>
          <a:prstGeom prst="rect">
            <a:avLst/>
          </a:prstGeom>
        </p:spPr>
      </p:pic>
      <p:sp>
        <p:nvSpPr>
          <p:cNvPr id="11" name="TextBox 10">
            <a:extLst>
              <a:ext uri="{FF2B5EF4-FFF2-40B4-BE49-F238E27FC236}">
                <a16:creationId xmlns:a16="http://schemas.microsoft.com/office/drawing/2014/main" id="{AD0F59BD-2890-4414-93F1-F6A1EF84C5BB}"/>
              </a:ext>
            </a:extLst>
          </p:cNvPr>
          <p:cNvSpPr txBox="1"/>
          <p:nvPr/>
        </p:nvSpPr>
        <p:spPr>
          <a:xfrm>
            <a:off x="253716" y="1613942"/>
            <a:ext cx="1859756" cy="369332"/>
          </a:xfrm>
          <a:prstGeom prst="rect">
            <a:avLst/>
          </a:prstGeom>
          <a:noFill/>
        </p:spPr>
        <p:txBody>
          <a:bodyPr wrap="square">
            <a:spAutoFit/>
          </a:bodyPr>
          <a:lstStyle/>
          <a:p>
            <a:r>
              <a:rPr lang="en-US" b="1" dirty="0" err="1">
                <a:solidFill>
                  <a:schemeClr val="bg2">
                    <a:lumMod val="25000"/>
                  </a:schemeClr>
                </a:solidFill>
                <a:latin typeface="Times New Roman" panose="02020603050405020304" pitchFamily="18" charset="0"/>
                <a:cs typeface="Times New Roman" panose="02020603050405020304" pitchFamily="18" charset="0"/>
              </a:rPr>
              <a:t>Məqsəd</a:t>
            </a:r>
            <a:endParaRPr lang="en-US" dirty="0"/>
          </a:p>
        </p:txBody>
      </p:sp>
      <p:cxnSp>
        <p:nvCxnSpPr>
          <p:cNvPr id="12" name="Straight Connector 11">
            <a:extLst>
              <a:ext uri="{FF2B5EF4-FFF2-40B4-BE49-F238E27FC236}">
                <a16:creationId xmlns:a16="http://schemas.microsoft.com/office/drawing/2014/main" id="{6E567CA9-BAF6-4C36-8FEB-221A0CE1DE3B}"/>
              </a:ext>
            </a:extLst>
          </p:cNvPr>
          <p:cNvCxnSpPr>
            <a:cxnSpLocks/>
          </p:cNvCxnSpPr>
          <p:nvPr/>
        </p:nvCxnSpPr>
        <p:spPr>
          <a:xfrm>
            <a:off x="349368" y="1983274"/>
            <a:ext cx="1332661"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62D44B-EFAC-46DB-9CA2-96D37588D046}"/>
              </a:ext>
            </a:extLst>
          </p:cNvPr>
          <p:cNvCxnSpPr>
            <a:cxnSpLocks/>
          </p:cNvCxnSpPr>
          <p:nvPr/>
        </p:nvCxnSpPr>
        <p:spPr>
          <a:xfrm>
            <a:off x="0" y="6093365"/>
            <a:ext cx="11353800"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0227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B504DB8-9FD2-4616-9B1A-79A7455C6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
        <p:nvSpPr>
          <p:cNvPr id="7" name="TextBox 6">
            <a:extLst>
              <a:ext uri="{FF2B5EF4-FFF2-40B4-BE49-F238E27FC236}">
                <a16:creationId xmlns:a16="http://schemas.microsoft.com/office/drawing/2014/main" id="{3A56BEB7-3606-40BF-9950-E0A7406944DF}"/>
              </a:ext>
            </a:extLst>
          </p:cNvPr>
          <p:cNvSpPr txBox="1"/>
          <p:nvPr/>
        </p:nvSpPr>
        <p:spPr>
          <a:xfrm>
            <a:off x="253716" y="1716350"/>
            <a:ext cx="11487150" cy="4319259"/>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br>
              <a:rPr lang="en-US" sz="1600" dirty="0">
                <a:solidFill>
                  <a:schemeClr val="bg2">
                    <a:lumMod val="25000"/>
                  </a:schemeClr>
                </a:solidFill>
                <a:latin typeface="Times New Roman" panose="02020603050405020304" pitchFamily="18" charset="0"/>
                <a:cs typeface="Times New Roman" panose="02020603050405020304" pitchFamily="18" charset="0"/>
              </a:rPr>
            </a:br>
            <a:r>
              <a:rPr lang="en-US" sz="1600" dirty="0" err="1">
                <a:solidFill>
                  <a:schemeClr val="bg2">
                    <a:lumMod val="25000"/>
                  </a:schemeClr>
                </a:solidFill>
                <a:latin typeface="Times New Roman" panose="02020603050405020304" pitchFamily="18" charset="0"/>
                <a:cs typeface="Times New Roman" panose="02020603050405020304" pitchFamily="18" charset="0"/>
              </a:rPr>
              <a:t>Azərbaycanın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sektorunun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reytinqlər</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indekslər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mövqelərinin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yaxşılaşdırılması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qorunması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məqsədilə</a:t>
            </a:r>
            <a:r>
              <a:rPr lang="en-US" sz="1600" dirty="0">
                <a:solidFill>
                  <a:schemeClr val="bg2">
                    <a:lumMod val="25000"/>
                  </a:schemeClr>
                </a:solidFill>
                <a:latin typeface="Times New Roman" panose="02020603050405020304" pitchFamily="18" charset="0"/>
                <a:cs typeface="Times New Roman" panose="02020603050405020304" pitchFamily="18" charset="0"/>
              </a:rPr>
              <a:t> ABA-</a:t>
            </a:r>
            <a:r>
              <a:rPr lang="en-US" sz="1600" dirty="0" err="1">
                <a:solidFill>
                  <a:schemeClr val="bg2">
                    <a:lumMod val="25000"/>
                  </a:schemeClr>
                </a:solidFill>
                <a:latin typeface="Times New Roman" panose="02020603050405020304" pitchFamily="18" charset="0"/>
                <a:cs typeface="Times New Roman" panose="02020603050405020304" pitchFamily="18" charset="0"/>
              </a:rPr>
              <a:t>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dövlət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proqramları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strategiyalarının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hazırlanması</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icrası</a:t>
            </a:r>
            <a:r>
              <a:rPr lang="en-US" sz="1600" b="1" dirty="0">
                <a:solidFill>
                  <a:schemeClr val="bg2">
                    <a:lumMod val="25000"/>
                  </a:schemeClr>
                </a:solidFill>
                <a:latin typeface="Times New Roman" panose="02020603050405020304" pitchFamily="18" charset="0"/>
                <a:cs typeface="Times New Roman" panose="02020603050405020304" pitchFamily="18" charset="0"/>
              </a:rPr>
              <a:t> və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monitorinqində</a:t>
            </a:r>
            <a:r>
              <a:rPr lang="en-US" sz="1600" dirty="0">
                <a:solidFill>
                  <a:schemeClr val="bg2">
                    <a:lumMod val="25000"/>
                  </a:schemeClr>
                </a:solidFill>
                <a:latin typeface="Times New Roman" panose="02020603050405020304" pitchFamily="18" charset="0"/>
                <a:cs typeface="Times New Roman" panose="02020603050405020304" pitchFamily="18" charset="0"/>
              </a:rPr>
              <a:t> 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sektorunu</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təmsil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edən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əsas</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institusional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tərəfdaş</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kimi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fəal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iştirakını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təmin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etmək</a:t>
            </a:r>
            <a:r>
              <a:rPr lang="en-US" sz="1600" dirty="0">
                <a:solidFill>
                  <a:schemeClr val="bg2">
                    <a:lumMod val="25000"/>
                  </a:schemeClr>
                </a:solidFill>
                <a:latin typeface="Times New Roman" panose="02020603050405020304" pitchFamily="18" charset="0"/>
                <a:cs typeface="Times New Roman" panose="02020603050405020304" pitchFamily="18" charset="0"/>
              </a:rPr>
              <a:t>.</a:t>
            </a:r>
          </a:p>
          <a:p>
            <a:pPr marR="0" lvl="0" defTabSz="914400" rtl="0" eaLnBrk="1" fontAlgn="auto" latinLnBrk="0" hangingPunct="1">
              <a:lnSpc>
                <a:spcPct val="107000"/>
              </a:lnSpc>
              <a:spcBef>
                <a:spcPts val="0"/>
              </a:spcBef>
              <a:spcAft>
                <a:spcPts val="0"/>
              </a:spcAft>
              <a:buClr>
                <a:srgbClr val="4F81BD"/>
              </a:buClr>
              <a:buSzPct val="85000"/>
              <a:tabLst/>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7000"/>
              </a:lnSpc>
              <a:spcBef>
                <a:spcPts val="0"/>
              </a:spcBef>
              <a:spcAft>
                <a:spcPts val="0"/>
              </a:spcAft>
              <a:buClr>
                <a:srgbClr val="4F81BD"/>
              </a:buClr>
              <a:buSzPct val="85000"/>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r>
              <a:rPr lang="az-Latn-AZ" b="1" dirty="0">
                <a:solidFill>
                  <a:schemeClr val="bg2">
                    <a:lumMod val="25000"/>
                  </a:schemeClr>
                </a:solidFill>
                <a:latin typeface="Times New Roman" panose="02020603050405020304" pitchFamily="18" charset="0"/>
                <a:cs typeface="Times New Roman" panose="02020603050405020304" pitchFamily="18" charset="0"/>
              </a:rPr>
              <a:t>Strateji hədəfə nail olmaq üçün nəzərdə tutulan tədbirlər:</a:t>
            </a:r>
          </a:p>
          <a:p>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reytinqlər</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indekslər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məsələn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sektorunun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inkişafı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inklüzivlik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savadlılığı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institusional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keyfiyyət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göstəricilər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tələb</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meyarların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sistemli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təhlili</a:t>
            </a:r>
            <a:r>
              <a:rPr lang="az-Latn-AZ" sz="1600" dirty="0">
                <a:solidFill>
                  <a:schemeClr val="bg2">
                    <a:lumMod val="25000"/>
                  </a:schemeClr>
                </a:solidFill>
                <a:latin typeface="Times New Roman" panose="02020603050405020304" pitchFamily="18" charset="0"/>
                <a:cs typeface="Times New Roman" panose="02020603050405020304" pitchFamily="18" charset="0"/>
              </a:rPr>
              <a:t> və bu istiqamətdə strategiyaların hazırlanmasına ABA dəstəyinin təmin edilməsi;</a:t>
            </a:r>
          </a:p>
          <a:p>
            <a:pPr marL="342900" indent="-342900">
              <a:lnSpc>
                <a:spcPct val="107000"/>
              </a:lnSpc>
              <a:buClr>
                <a:srgbClr val="DABA86"/>
              </a:buClr>
              <a:buSzPct val="120000"/>
              <a:buFont typeface="Arial" panose="020B0604020202020204" pitchFamily="34" charset="0"/>
              <a:buChar char="•"/>
              <a:defRPr/>
            </a:pP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Regionlarda (xüsusilə, işğaldan azad edilmiş ərazilərdə və Naxçıvan Muxtar Respublikasında) maliyyə xidmətlərinin inkişafı və digər istiqamətində strategiyaların hazırlanmasına ABA dəstəyinin təmin edilməsi;</a:t>
            </a:r>
          </a:p>
          <a:p>
            <a:pPr marL="342900" indent="-342900">
              <a:lnSpc>
                <a:spcPct val="107000"/>
              </a:lnSpc>
              <a:buClr>
                <a:srgbClr val="DABA86"/>
              </a:buClr>
              <a:buSzPct val="120000"/>
              <a:buFont typeface="Arial" panose="020B0604020202020204" pitchFamily="34" charset="0"/>
              <a:buChar char="•"/>
              <a:defRPr/>
            </a:pP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a:solidFill>
                  <a:schemeClr val="bg2">
                    <a:lumMod val="25000"/>
                  </a:schemeClr>
                </a:solidFill>
                <a:latin typeface="Times New Roman" panose="02020603050405020304" pitchFamily="18" charset="0"/>
                <a:cs typeface="Times New Roman" panose="02020603050405020304" pitchFamily="18" charset="0"/>
              </a:rPr>
              <a:t>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sektorunun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az-Latn-AZ" sz="1600" dirty="0">
                <a:solidFill>
                  <a:schemeClr val="bg2">
                    <a:lumMod val="25000"/>
                  </a:schemeClr>
                </a:solidFill>
                <a:latin typeface="Times New Roman" panose="02020603050405020304" pitchFamily="18" charset="0"/>
                <a:cs typeface="Times New Roman" panose="02020603050405020304" pitchFamily="18" charset="0"/>
              </a:rPr>
              <a:t>strategiyalardan irəli gələn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təşəbbüslərdə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koordinasiyalı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iştirakının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təmin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edilməsi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 və hesabatlığının qurulması.</a:t>
            </a:r>
          </a:p>
        </p:txBody>
      </p:sp>
      <p:sp>
        <p:nvSpPr>
          <p:cNvPr id="6" name="Прямоугольник 4">
            <a:extLst>
              <a:ext uri="{FF2B5EF4-FFF2-40B4-BE49-F238E27FC236}">
                <a16:creationId xmlns:a16="http://schemas.microsoft.com/office/drawing/2014/main" id="{1123E853-ECB9-4177-A9D2-44E199D1BDB2}"/>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8" name="Прямоугольник 4">
            <a:extLst>
              <a:ext uri="{FF2B5EF4-FFF2-40B4-BE49-F238E27FC236}">
                <a16:creationId xmlns:a16="http://schemas.microsoft.com/office/drawing/2014/main" id="{689CB7D5-9C9B-4B85-91A1-36719447E544}"/>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marL="1545336" algn="ctr" rtl="0" eaLnBrk="1" latinLnBrk="0" hangingPunct="1">
              <a:spcBef>
                <a:spcPts val="0"/>
              </a:spcBef>
              <a:spcAft>
                <a:spcPts val="0"/>
              </a:spcAft>
              <a:tabLst>
                <a:tab pos="5313426" algn="l"/>
              </a:tabLst>
            </a:pPr>
            <a:endParaRPr lang="en-US" sz="2800" b="1" dirty="0">
              <a:effectLst/>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6A0953CC-2658-47F2-837A-79294D40336F}"/>
              </a:ext>
            </a:extLst>
          </p:cNvPr>
          <p:cNvPicPr>
            <a:picLocks noChangeAspect="1"/>
          </p:cNvPicPr>
          <p:nvPr/>
        </p:nvPicPr>
        <p:blipFill>
          <a:blip r:embed="rId3"/>
          <a:stretch>
            <a:fillRect/>
          </a:stretch>
        </p:blipFill>
        <p:spPr>
          <a:xfrm>
            <a:off x="179009" y="126017"/>
            <a:ext cx="935032" cy="935032"/>
          </a:xfrm>
          <a:prstGeom prst="rect">
            <a:avLst/>
          </a:prstGeom>
        </p:spPr>
      </p:pic>
      <p:sp>
        <p:nvSpPr>
          <p:cNvPr id="10" name="TextBox 9">
            <a:extLst>
              <a:ext uri="{FF2B5EF4-FFF2-40B4-BE49-F238E27FC236}">
                <a16:creationId xmlns:a16="http://schemas.microsoft.com/office/drawing/2014/main" id="{E557E2D6-1B26-4C88-BADB-D6B8607A9B42}"/>
              </a:ext>
            </a:extLst>
          </p:cNvPr>
          <p:cNvSpPr txBox="1"/>
          <p:nvPr/>
        </p:nvSpPr>
        <p:spPr>
          <a:xfrm>
            <a:off x="-260068" y="150434"/>
            <a:ext cx="11561858" cy="954107"/>
          </a:xfrm>
          <a:prstGeom prst="rect">
            <a:avLst/>
          </a:prstGeom>
          <a:noFill/>
        </p:spPr>
        <p:txBody>
          <a:bodyPr wrap="square">
            <a:spAutoFit/>
          </a:bodyPr>
          <a:lstStyle/>
          <a:p>
            <a:pPr marL="1545336" algn="ctr" rtl="0" eaLnBrk="1" latinLnBrk="0" hangingPunct="1">
              <a:spcBef>
                <a:spcPts val="0"/>
              </a:spcBef>
              <a:spcAft>
                <a:spcPts val="0"/>
              </a:spcAft>
              <a:tabLst>
                <a:tab pos="5313426" algn="l"/>
              </a:tabLst>
            </a:pPr>
            <a:r>
              <a:rPr lang="en-US" sz="2800" b="1" kern="1200" dirty="0" err="1">
                <a:solidFill>
                  <a:srgbClr val="FFFFFF"/>
                </a:solidFill>
                <a:effectLst/>
                <a:latin typeface="Times New Roman" panose="02020603050405020304" pitchFamily="18" charset="0"/>
                <a:cs typeface="Times New Roman" panose="02020603050405020304" pitchFamily="18" charset="0"/>
              </a:rPr>
              <a:t>Dövlət</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en-US" sz="2800" b="1" kern="1200" dirty="0" err="1">
                <a:solidFill>
                  <a:srgbClr val="FFFFFF"/>
                </a:solidFill>
                <a:effectLst/>
                <a:latin typeface="Times New Roman" panose="02020603050405020304" pitchFamily="18" charset="0"/>
                <a:cs typeface="Times New Roman" panose="02020603050405020304" pitchFamily="18" charset="0"/>
              </a:rPr>
              <a:t>proqramları</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en-US" sz="2800" b="1" kern="1200" dirty="0" err="1">
                <a:solidFill>
                  <a:srgbClr val="FFFFFF"/>
                </a:solidFill>
                <a:effectLst/>
                <a:latin typeface="Times New Roman" panose="02020603050405020304" pitchFamily="18" charset="0"/>
                <a:cs typeface="Times New Roman" panose="02020603050405020304" pitchFamily="18" charset="0"/>
              </a:rPr>
              <a:t>və</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en-US" sz="2800" b="1" kern="1200" dirty="0" err="1">
                <a:solidFill>
                  <a:srgbClr val="FFFFFF"/>
                </a:solidFill>
                <a:effectLst/>
                <a:latin typeface="Times New Roman" panose="02020603050405020304" pitchFamily="18" charset="0"/>
                <a:cs typeface="Times New Roman" panose="02020603050405020304" pitchFamily="18" charset="0"/>
              </a:rPr>
              <a:t>sektor</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en-US" sz="2800" b="1" kern="1200" dirty="0" err="1">
                <a:solidFill>
                  <a:srgbClr val="FFFFFF"/>
                </a:solidFill>
                <a:effectLst/>
                <a:latin typeface="Times New Roman" panose="02020603050405020304" pitchFamily="18" charset="0"/>
                <a:cs typeface="Times New Roman" panose="02020603050405020304" pitchFamily="18" charset="0"/>
              </a:rPr>
              <a:t>strategiyalarının</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en-US" sz="2800" b="1" kern="1200" dirty="0" err="1">
                <a:solidFill>
                  <a:srgbClr val="FFFFFF"/>
                </a:solidFill>
                <a:effectLst/>
                <a:latin typeface="Times New Roman" panose="02020603050405020304" pitchFamily="18" charset="0"/>
                <a:cs typeface="Times New Roman" panose="02020603050405020304" pitchFamily="18" charset="0"/>
              </a:rPr>
              <a:t>hazırlanması</a:t>
            </a:r>
            <a:r>
              <a:rPr lang="en-US" sz="2800" b="1" kern="1200" dirty="0">
                <a:solidFill>
                  <a:srgbClr val="FFFFFF"/>
                </a:solidFill>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cs typeface="Times New Roman" panose="02020603050405020304" pitchFamily="18" charset="0"/>
            </a:endParaRPr>
          </a:p>
          <a:p>
            <a:pPr marL="1545336" algn="ctr" rtl="0" eaLnBrk="1" latinLnBrk="0" hangingPunct="1">
              <a:spcBef>
                <a:spcPts val="0"/>
              </a:spcBef>
              <a:spcAft>
                <a:spcPts val="0"/>
              </a:spcAft>
              <a:tabLst>
                <a:tab pos="5313426" algn="l"/>
              </a:tabLst>
            </a:pPr>
            <a:r>
              <a:rPr lang="en-US" sz="2800" b="1" kern="1200" dirty="0" err="1">
                <a:solidFill>
                  <a:srgbClr val="FFFFFF"/>
                </a:solidFill>
                <a:effectLst/>
                <a:latin typeface="Times New Roman" panose="02020603050405020304" pitchFamily="18" charset="0"/>
                <a:cs typeface="Times New Roman" panose="02020603050405020304" pitchFamily="18" charset="0"/>
              </a:rPr>
              <a:t>və</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en-US" sz="2800" b="1" kern="1200" dirty="0" err="1">
                <a:solidFill>
                  <a:srgbClr val="FFFFFF"/>
                </a:solidFill>
                <a:effectLst/>
                <a:latin typeface="Times New Roman" panose="02020603050405020304" pitchFamily="18" charset="0"/>
                <a:cs typeface="Times New Roman" panose="02020603050405020304" pitchFamily="18" charset="0"/>
              </a:rPr>
              <a:t>icrasında</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az-Latn-AZ" sz="2800" b="1" kern="1200" dirty="0">
                <a:solidFill>
                  <a:srgbClr val="FFFFFF"/>
                </a:solidFill>
                <a:effectLst/>
                <a:latin typeface="Times New Roman" panose="02020603050405020304" pitchFamily="18" charset="0"/>
                <a:cs typeface="Times New Roman" panose="02020603050405020304" pitchFamily="18" charset="0"/>
              </a:rPr>
              <a:t>üzvlərin daha</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en-US" sz="2800" b="1" kern="1200" dirty="0" err="1">
                <a:solidFill>
                  <a:srgbClr val="FFFFFF"/>
                </a:solidFill>
                <a:effectLst/>
                <a:latin typeface="Times New Roman" panose="02020603050405020304" pitchFamily="18" charset="0"/>
                <a:cs typeface="Times New Roman" panose="02020603050405020304" pitchFamily="18" charset="0"/>
              </a:rPr>
              <a:t>fəal</a:t>
            </a:r>
            <a:r>
              <a:rPr lang="en-US" sz="2800" b="1" kern="1200" dirty="0">
                <a:solidFill>
                  <a:srgbClr val="FFFFFF"/>
                </a:solidFill>
                <a:effectLst/>
                <a:latin typeface="Times New Roman" panose="02020603050405020304" pitchFamily="18" charset="0"/>
                <a:cs typeface="Times New Roman" panose="02020603050405020304" pitchFamily="18" charset="0"/>
              </a:rPr>
              <a:t> </a:t>
            </a:r>
            <a:r>
              <a:rPr lang="en-US" sz="2800" b="1" kern="1200" dirty="0" err="1">
                <a:solidFill>
                  <a:srgbClr val="FFFFFF"/>
                </a:solidFill>
                <a:effectLst/>
                <a:latin typeface="Times New Roman" panose="02020603050405020304" pitchFamily="18" charset="0"/>
                <a:cs typeface="Times New Roman" panose="02020603050405020304" pitchFamily="18" charset="0"/>
              </a:rPr>
              <a:t>iştirak</a:t>
            </a:r>
            <a:r>
              <a:rPr lang="az-Latn-AZ" sz="2800" b="1" kern="1200" dirty="0">
                <a:solidFill>
                  <a:srgbClr val="FFFFFF"/>
                </a:solidFill>
                <a:effectLst/>
                <a:latin typeface="Times New Roman" panose="02020603050405020304" pitchFamily="18" charset="0"/>
                <a:cs typeface="Times New Roman" panose="02020603050405020304" pitchFamily="18" charset="0"/>
              </a:rPr>
              <a:t>ının təmini</a:t>
            </a:r>
            <a:endParaRPr lang="en-US" sz="2800" b="1" dirty="0">
              <a:effectLst/>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81D46895-2541-4555-919F-D6EF6DB5C7A4}"/>
              </a:ext>
            </a:extLst>
          </p:cNvPr>
          <p:cNvSpPr txBox="1"/>
          <p:nvPr/>
        </p:nvSpPr>
        <p:spPr>
          <a:xfrm>
            <a:off x="253716" y="1582421"/>
            <a:ext cx="2497951" cy="369332"/>
          </a:xfrm>
          <a:prstGeom prst="rect">
            <a:avLst/>
          </a:prstGeom>
          <a:noFill/>
        </p:spPr>
        <p:txBody>
          <a:bodyPr wrap="square">
            <a:spAutoFit/>
          </a:bodyPr>
          <a:lstStyle/>
          <a:p>
            <a:r>
              <a:rPr lang="en-US" b="1" dirty="0" err="1">
                <a:solidFill>
                  <a:schemeClr val="bg2">
                    <a:lumMod val="25000"/>
                  </a:schemeClr>
                </a:solidFill>
                <a:latin typeface="Times New Roman" panose="02020603050405020304" pitchFamily="18" charset="0"/>
                <a:cs typeface="Times New Roman" panose="02020603050405020304" pitchFamily="18" charset="0"/>
              </a:rPr>
              <a:t>Məqsəd</a:t>
            </a:r>
            <a:endParaRPr lang="en-US" dirty="0"/>
          </a:p>
        </p:txBody>
      </p:sp>
      <p:cxnSp>
        <p:nvCxnSpPr>
          <p:cNvPr id="17" name="Straight Connector 16">
            <a:extLst>
              <a:ext uri="{FF2B5EF4-FFF2-40B4-BE49-F238E27FC236}">
                <a16:creationId xmlns:a16="http://schemas.microsoft.com/office/drawing/2014/main" id="{A60B8AF0-F21C-4D51-BD37-0CC813C41512}"/>
              </a:ext>
            </a:extLst>
          </p:cNvPr>
          <p:cNvCxnSpPr>
            <a:cxnSpLocks/>
          </p:cNvCxnSpPr>
          <p:nvPr/>
        </p:nvCxnSpPr>
        <p:spPr>
          <a:xfrm>
            <a:off x="344992" y="1951753"/>
            <a:ext cx="1332661"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975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3A56BEB7-3606-40BF-9950-E0A7406944DF}"/>
              </a:ext>
            </a:extLst>
          </p:cNvPr>
          <p:cNvSpPr txBox="1"/>
          <p:nvPr/>
        </p:nvSpPr>
        <p:spPr>
          <a:xfrm>
            <a:off x="253716" y="1714499"/>
            <a:ext cx="10007884" cy="4105419"/>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br>
              <a:rPr lang="en-US" sz="1600" dirty="0">
                <a:solidFill>
                  <a:schemeClr val="bg2">
                    <a:lumMod val="25000"/>
                  </a:schemeClr>
                </a:solidFill>
                <a:latin typeface="Times New Roman" panose="02020603050405020304" pitchFamily="18" charset="0"/>
                <a:cs typeface="Times New Roman" panose="02020603050405020304" pitchFamily="18" charset="0"/>
              </a:rPr>
            </a:br>
            <a:r>
              <a:rPr lang="en-US" sz="1600" dirty="0">
                <a:solidFill>
                  <a:schemeClr val="bg2">
                    <a:lumMod val="25000"/>
                  </a:schemeClr>
                </a:solidFill>
                <a:latin typeface="Times New Roman" panose="02020603050405020304" pitchFamily="18" charset="0"/>
                <a:cs typeface="Times New Roman" panose="02020603050405020304" pitchFamily="18" charset="0"/>
              </a:rPr>
              <a:t>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qərarverməni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dəstəkləyən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şəffaflığı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əməkdaşlığı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gücləndirən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vahid</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analitik</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məlumat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ekosisteminin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formalaşdırılması</a:t>
            </a:r>
            <a:r>
              <a:rPr lang="en-US" sz="1600" dirty="0">
                <a:solidFill>
                  <a:schemeClr val="bg2">
                    <a:lumMod val="25000"/>
                  </a:schemeClr>
                </a:solidFill>
                <a:latin typeface="Times New Roman" panose="02020603050405020304" pitchFamily="18" charset="0"/>
                <a:cs typeface="Times New Roman" panose="02020603050405020304" pitchFamily="18" charset="0"/>
              </a:rPr>
              <a:t>.</a:t>
            </a: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7000"/>
              </a:lnSpc>
              <a:spcBef>
                <a:spcPts val="0"/>
              </a:spcBef>
              <a:spcAft>
                <a:spcPts val="0"/>
              </a:spcAft>
              <a:buClr>
                <a:srgbClr val="4F81BD"/>
              </a:buClr>
              <a:buSzPct val="85000"/>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endParaRPr lang="en-US" b="1" dirty="0">
              <a:solidFill>
                <a:schemeClr val="bg2">
                  <a:lumMod val="25000"/>
                </a:schemeClr>
              </a:solidFill>
              <a:latin typeface="Times New Roman" panose="02020603050405020304" pitchFamily="18" charset="0"/>
              <a:cs typeface="Times New Roman" panose="02020603050405020304" pitchFamily="18" charset="0"/>
            </a:endParaRPr>
          </a:p>
          <a:p>
            <a:r>
              <a:rPr lang="az-Latn-AZ" b="1" dirty="0">
                <a:solidFill>
                  <a:schemeClr val="bg2">
                    <a:lumMod val="25000"/>
                  </a:schemeClr>
                </a:solidFill>
                <a:latin typeface="Times New Roman" panose="02020603050405020304" pitchFamily="18" charset="0"/>
                <a:cs typeface="Times New Roman" panose="02020603050405020304" pitchFamily="18" charset="0"/>
              </a:rPr>
              <a:t>Strateji hədəfə nail olmaq üçün nəzərdə tutulan tədbirlər:</a:t>
            </a:r>
          </a:p>
          <a:p>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a:p>
            <a:pPr marL="342900" marR="0" lvl="0" indent="-342900" defTabSz="914400" rtl="0" eaLnBrk="1" fontAlgn="auto" latinLnBrk="0" hangingPunct="1">
              <a:lnSpc>
                <a:spcPct val="107000"/>
              </a:lnSpc>
              <a:spcBef>
                <a:spcPts val="0"/>
              </a:spcBef>
              <a:spcAft>
                <a:spcPts val="0"/>
              </a:spcAft>
              <a:buClr>
                <a:srgbClr val="DABA86"/>
              </a:buClr>
              <a:buSzPct val="120000"/>
              <a:buFont typeface="Arial" panose="020B0604020202020204" pitchFamily="34" charset="0"/>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Banklara qərar verilməsi üçün lazım olan statistik göstəricilər haqqında ehtiyacın öyrənilməsi;</a:t>
            </a:r>
          </a:p>
          <a:p>
            <a:pPr marL="342900" marR="0" lvl="0" indent="-342900" defTabSz="914400" rtl="0" eaLnBrk="1" fontAlgn="auto" latinLnBrk="0" hangingPunct="1">
              <a:lnSpc>
                <a:spcPct val="107000"/>
              </a:lnSpc>
              <a:spcBef>
                <a:spcPts val="0"/>
              </a:spcBef>
              <a:spcAft>
                <a:spcPts val="0"/>
              </a:spcAft>
              <a:buClr>
                <a:srgbClr val="DABA86"/>
              </a:buClr>
              <a:buSzPct val="120000"/>
              <a:buFont typeface="Arial" panose="020B0604020202020204" pitchFamily="34" charset="0"/>
              <a:buChar char="•"/>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defTabSz="914400" rtl="0" eaLnBrk="1" fontAlgn="auto" latinLnBrk="0" hangingPunct="1">
              <a:lnSpc>
                <a:spcPct val="107000"/>
              </a:lnSpc>
              <a:spcBef>
                <a:spcPts val="0"/>
              </a:spcBef>
              <a:spcAft>
                <a:spcPts val="0"/>
              </a:spcAft>
              <a:buClr>
                <a:srgbClr val="DABA86"/>
              </a:buClr>
              <a:buSzPct val="120000"/>
              <a:buFont typeface="Arial" panose="020B0604020202020204" pitchFamily="34" charset="0"/>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Banklar üzrə məcmu və aqreqasiya edilmiş statistik göstəricilərin hazırlanması imkanlarının araşdırılması;</a:t>
            </a:r>
          </a:p>
          <a:p>
            <a:pPr marL="342900" marR="0" lvl="0" indent="-342900" defTabSz="914400" rtl="0" eaLnBrk="1" fontAlgn="auto" latinLnBrk="0" hangingPunct="1">
              <a:lnSpc>
                <a:spcPct val="107000"/>
              </a:lnSpc>
              <a:spcBef>
                <a:spcPts val="0"/>
              </a:spcBef>
              <a:spcAft>
                <a:spcPts val="0"/>
              </a:spcAft>
              <a:buClr>
                <a:srgbClr val="DABA86"/>
              </a:buClr>
              <a:buSzPct val="120000"/>
              <a:buFont typeface="Arial" panose="020B0604020202020204" pitchFamily="34" charset="0"/>
              <a:buChar char="•"/>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defTabSz="914400" rtl="0" eaLnBrk="1" fontAlgn="auto" latinLnBrk="0" hangingPunct="1">
              <a:lnSpc>
                <a:spcPct val="107000"/>
              </a:lnSpc>
              <a:spcBef>
                <a:spcPts val="0"/>
              </a:spcBef>
              <a:spcAft>
                <a:spcPts val="0"/>
              </a:spcAft>
              <a:buClr>
                <a:srgbClr val="DABA86"/>
              </a:buClr>
              <a:buSzPct val="120000"/>
              <a:buFont typeface="Arial" panose="020B0604020202020204" pitchFamily="34" charset="0"/>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Aylıq, rüblük və illik dövrdə yeni icmallarının hazırlanması;</a:t>
            </a:r>
          </a:p>
          <a:p>
            <a:pPr marL="342900" marR="0" lvl="0" indent="-342900" defTabSz="914400" rtl="0" eaLnBrk="1" fontAlgn="auto" latinLnBrk="0" hangingPunct="1">
              <a:lnSpc>
                <a:spcPct val="107000"/>
              </a:lnSpc>
              <a:spcBef>
                <a:spcPts val="0"/>
              </a:spcBef>
              <a:spcAft>
                <a:spcPts val="0"/>
              </a:spcAft>
              <a:buClr>
                <a:srgbClr val="DABA86"/>
              </a:buClr>
              <a:buSzPct val="120000"/>
              <a:buFont typeface="Arial" panose="020B0604020202020204" pitchFamily="34" charset="0"/>
              <a:buChar char="•"/>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defTabSz="914400" rtl="0" eaLnBrk="1" fontAlgn="auto" latinLnBrk="0" hangingPunct="1">
              <a:lnSpc>
                <a:spcPct val="107000"/>
              </a:lnSpc>
              <a:spcBef>
                <a:spcPts val="0"/>
              </a:spcBef>
              <a:spcAft>
                <a:spcPts val="0"/>
              </a:spcAft>
              <a:buClr>
                <a:srgbClr val="DABA86"/>
              </a:buClr>
              <a:buSzPct val="120000"/>
              <a:buFont typeface="Arial" panose="020B0604020202020204" pitchFamily="34" charset="0"/>
              <a:buChar char="•"/>
              <a:tabLst/>
              <a:defRPr/>
            </a:pPr>
            <a:r>
              <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Analitika və data əsaslı qərarvermə mədəniyyətinin təşviqi.</a:t>
            </a:r>
          </a:p>
          <a:p>
            <a:pPr marL="0" marR="0" lvl="0" indent="0" algn="just" defTabSz="914400" rtl="0" eaLnBrk="1" fontAlgn="auto" latinLnBrk="0" hangingPunct="1">
              <a:lnSpc>
                <a:spcPct val="107000"/>
              </a:lnSpc>
              <a:spcBef>
                <a:spcPts val="0"/>
              </a:spcBef>
              <a:spcAft>
                <a:spcPts val="0"/>
              </a:spcAft>
              <a:buClr>
                <a:srgbClr val="4F81BD"/>
              </a:buClr>
              <a:buSzPct val="85000"/>
              <a:buFont typeface="Arial"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угольник 4">
            <a:extLst>
              <a:ext uri="{FF2B5EF4-FFF2-40B4-BE49-F238E27FC236}">
                <a16:creationId xmlns:a16="http://schemas.microsoft.com/office/drawing/2014/main" id="{2EA36266-70AF-4C63-A1EA-DF9F03D57397}"/>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4D4E88E4-57C9-4613-909E-05CC7BED5689}"/>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marL="1545336" algn="ctr" rtl="0" eaLnBrk="1" latinLnBrk="0" hangingPunct="1">
              <a:spcBef>
                <a:spcPts val="0"/>
              </a:spcBef>
              <a:spcAft>
                <a:spcPts val="0"/>
              </a:spcAft>
              <a:tabLst>
                <a:tab pos="5313426" algn="l"/>
              </a:tabLst>
            </a:pPr>
            <a:endParaRPr lang="en-US" sz="2800" b="1" dirty="0">
              <a:effectLst/>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2621B02C-8595-48F5-8E03-DC667B09CB1D}"/>
              </a:ext>
            </a:extLst>
          </p:cNvPr>
          <p:cNvPicPr>
            <a:picLocks noChangeAspect="1"/>
          </p:cNvPicPr>
          <p:nvPr/>
        </p:nvPicPr>
        <p:blipFill>
          <a:blip r:embed="rId2"/>
          <a:stretch>
            <a:fillRect/>
          </a:stretch>
        </p:blipFill>
        <p:spPr>
          <a:xfrm>
            <a:off x="179009" y="126017"/>
            <a:ext cx="935032" cy="935032"/>
          </a:xfrm>
          <a:prstGeom prst="rect">
            <a:avLst/>
          </a:prstGeom>
        </p:spPr>
      </p:pic>
      <p:sp>
        <p:nvSpPr>
          <p:cNvPr id="11" name="TextBox 10">
            <a:extLst>
              <a:ext uri="{FF2B5EF4-FFF2-40B4-BE49-F238E27FC236}">
                <a16:creationId xmlns:a16="http://schemas.microsoft.com/office/drawing/2014/main" id="{788E1C03-1BC9-4058-B058-EF0C1E93802D}"/>
              </a:ext>
            </a:extLst>
          </p:cNvPr>
          <p:cNvSpPr txBox="1"/>
          <p:nvPr/>
        </p:nvSpPr>
        <p:spPr>
          <a:xfrm>
            <a:off x="747183" y="54924"/>
            <a:ext cx="10697633" cy="1077218"/>
          </a:xfrm>
          <a:prstGeom prst="rect">
            <a:avLst/>
          </a:prstGeom>
          <a:noFill/>
        </p:spPr>
        <p:txBody>
          <a:bodyPr wrap="square">
            <a:spAutoFit/>
          </a:bodyPr>
          <a:lstStyle/>
          <a:p>
            <a:pPr marL="0" algn="ctr" rtl="0" eaLnBrk="1" latinLnBrk="0" hangingPunct="1">
              <a:spcBef>
                <a:spcPts val="0"/>
              </a:spcBef>
              <a:spcAft>
                <a:spcPts val="0"/>
              </a:spcAft>
            </a:pPr>
            <a:r>
              <a:rPr lang="en-US" sz="3200" b="1" kern="1200" dirty="0">
                <a:solidFill>
                  <a:srgbClr val="FFFFFF"/>
                </a:solidFill>
                <a:effectLst/>
                <a:latin typeface="Times New Roman" panose="02020603050405020304" pitchFamily="18" charset="0"/>
                <a:ea typeface="+mn-ea"/>
                <a:cs typeface="Times New Roman" panose="02020603050405020304" pitchFamily="18" charset="0"/>
              </a:rPr>
              <a:t>Bank </a:t>
            </a:r>
            <a:r>
              <a:rPr lang="en-US" sz="3200" b="1" kern="1200" dirty="0" err="1">
                <a:solidFill>
                  <a:srgbClr val="FFFFFF"/>
                </a:solidFill>
                <a:effectLst/>
                <a:latin typeface="Times New Roman" panose="02020603050405020304" pitchFamily="18" charset="0"/>
                <a:ea typeface="+mn-ea"/>
                <a:cs typeface="Times New Roman" panose="02020603050405020304" pitchFamily="18" charset="0"/>
              </a:rPr>
              <a:t>sektoru</a:t>
            </a:r>
            <a:r>
              <a:rPr lang="en-US" sz="32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200" b="1" kern="1200" dirty="0" err="1">
                <a:solidFill>
                  <a:srgbClr val="FFFFFF"/>
                </a:solidFill>
                <a:effectLst/>
                <a:latin typeface="Times New Roman" panose="02020603050405020304" pitchFamily="18" charset="0"/>
                <a:ea typeface="+mn-ea"/>
                <a:cs typeface="Times New Roman" panose="02020603050405020304" pitchFamily="18" charset="0"/>
              </a:rPr>
              <a:t>üzrə</a:t>
            </a:r>
            <a:r>
              <a:rPr lang="en-US" sz="32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200" b="1" kern="1200" dirty="0" err="1">
                <a:solidFill>
                  <a:srgbClr val="FFFFFF"/>
                </a:solidFill>
                <a:effectLst/>
                <a:latin typeface="Times New Roman" panose="02020603050405020304" pitchFamily="18" charset="0"/>
                <a:ea typeface="+mn-ea"/>
                <a:cs typeface="Times New Roman" panose="02020603050405020304" pitchFamily="18" charset="0"/>
              </a:rPr>
              <a:t>analitika</a:t>
            </a:r>
            <a:r>
              <a:rPr lang="en-US" sz="32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200" b="1" kern="1200" dirty="0" err="1">
                <a:solidFill>
                  <a:srgbClr val="FFFFFF"/>
                </a:solidFill>
                <a:effectLst/>
                <a:latin typeface="Times New Roman" panose="02020603050405020304" pitchFamily="18" charset="0"/>
                <a:ea typeface="+mn-ea"/>
                <a:cs typeface="Times New Roman" panose="02020603050405020304" pitchFamily="18" charset="0"/>
              </a:rPr>
              <a:t>məlumat</a:t>
            </a:r>
            <a:r>
              <a:rPr lang="en-US" sz="3200" b="1" kern="1200" dirty="0">
                <a:solidFill>
                  <a:srgbClr val="FFFFFF"/>
                </a:solidFill>
                <a:effectLst/>
                <a:latin typeface="Times New Roman" panose="02020603050405020304" pitchFamily="18" charset="0"/>
                <a:ea typeface="+mn-ea"/>
                <a:cs typeface="Times New Roman" panose="02020603050405020304" pitchFamily="18" charset="0"/>
              </a:rPr>
              <a:t> </a:t>
            </a:r>
            <a:endParaRPr lang="en-US" sz="3200" dirty="0">
              <a:effectLst/>
            </a:endParaRPr>
          </a:p>
          <a:p>
            <a:pPr marL="0" algn="ctr" rtl="0" eaLnBrk="1" latinLnBrk="0" hangingPunct="1">
              <a:spcBef>
                <a:spcPts val="0"/>
              </a:spcBef>
              <a:spcAft>
                <a:spcPts val="0"/>
              </a:spcAft>
            </a:pPr>
            <a:r>
              <a:rPr lang="en-US" sz="3200" b="1" kern="1200" dirty="0" err="1">
                <a:solidFill>
                  <a:srgbClr val="FFFFFF"/>
                </a:solidFill>
                <a:effectLst/>
                <a:latin typeface="Times New Roman" panose="02020603050405020304" pitchFamily="18" charset="0"/>
                <a:ea typeface="+mn-ea"/>
                <a:cs typeface="Times New Roman" panose="02020603050405020304" pitchFamily="18" charset="0"/>
              </a:rPr>
              <a:t>və</a:t>
            </a:r>
            <a:r>
              <a:rPr lang="en-US" sz="32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200" b="1" kern="1200" dirty="0" err="1">
                <a:solidFill>
                  <a:srgbClr val="FFFFFF"/>
                </a:solidFill>
                <a:effectLst/>
                <a:latin typeface="Times New Roman" panose="02020603050405020304" pitchFamily="18" charset="0"/>
                <a:ea typeface="+mn-ea"/>
                <a:cs typeface="Times New Roman" panose="02020603050405020304" pitchFamily="18" charset="0"/>
              </a:rPr>
              <a:t>bilik</a:t>
            </a:r>
            <a:r>
              <a:rPr lang="en-US" sz="32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200" b="1" kern="1200" dirty="0" err="1">
                <a:solidFill>
                  <a:srgbClr val="FFFFFF"/>
                </a:solidFill>
                <a:effectLst/>
                <a:latin typeface="Times New Roman" panose="02020603050405020304" pitchFamily="18" charset="0"/>
                <a:ea typeface="+mn-ea"/>
                <a:cs typeface="Times New Roman" panose="02020603050405020304" pitchFamily="18" charset="0"/>
              </a:rPr>
              <a:t>platformasının</a:t>
            </a:r>
            <a:r>
              <a:rPr lang="en-US" sz="32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200" b="1" kern="1200" dirty="0" err="1">
                <a:solidFill>
                  <a:srgbClr val="FFFFFF"/>
                </a:solidFill>
                <a:effectLst/>
                <a:latin typeface="Times New Roman" panose="02020603050405020304" pitchFamily="18" charset="0"/>
                <a:ea typeface="+mn-ea"/>
                <a:cs typeface="Times New Roman" panose="02020603050405020304" pitchFamily="18" charset="0"/>
              </a:rPr>
              <a:t>inkişafı</a:t>
            </a:r>
            <a:endParaRPr lang="en-US" sz="3200" dirty="0">
              <a:effectLst/>
            </a:endParaRPr>
          </a:p>
        </p:txBody>
      </p:sp>
      <p:sp>
        <p:nvSpPr>
          <p:cNvPr id="13" name="TextBox 12">
            <a:extLst>
              <a:ext uri="{FF2B5EF4-FFF2-40B4-BE49-F238E27FC236}">
                <a16:creationId xmlns:a16="http://schemas.microsoft.com/office/drawing/2014/main" id="{DE2FE569-0E48-4AE9-8AA2-DD3349807B6A}"/>
              </a:ext>
            </a:extLst>
          </p:cNvPr>
          <p:cNvSpPr txBox="1"/>
          <p:nvPr/>
        </p:nvSpPr>
        <p:spPr>
          <a:xfrm>
            <a:off x="253716" y="1582421"/>
            <a:ext cx="6155266" cy="369332"/>
          </a:xfrm>
          <a:prstGeom prst="rect">
            <a:avLst/>
          </a:prstGeom>
          <a:noFill/>
        </p:spPr>
        <p:txBody>
          <a:bodyPr wrap="square">
            <a:spAutoFit/>
          </a:bodyPr>
          <a:lstStyle/>
          <a:p>
            <a:r>
              <a:rPr lang="en-US" sz="1800" b="1" dirty="0" err="1">
                <a:solidFill>
                  <a:schemeClr val="bg2">
                    <a:lumMod val="25000"/>
                  </a:schemeClr>
                </a:solidFill>
                <a:latin typeface="Times New Roman" panose="02020603050405020304" pitchFamily="18" charset="0"/>
                <a:cs typeface="Times New Roman" panose="02020603050405020304" pitchFamily="18" charset="0"/>
              </a:rPr>
              <a:t>Məqsəd</a:t>
            </a:r>
            <a:endParaRPr lang="en-US" dirty="0"/>
          </a:p>
        </p:txBody>
      </p:sp>
      <p:cxnSp>
        <p:nvCxnSpPr>
          <p:cNvPr id="14" name="Straight Connector 13">
            <a:extLst>
              <a:ext uri="{FF2B5EF4-FFF2-40B4-BE49-F238E27FC236}">
                <a16:creationId xmlns:a16="http://schemas.microsoft.com/office/drawing/2014/main" id="{52C85DBF-EC8F-44B3-A518-D839ABF133A7}"/>
              </a:ext>
            </a:extLst>
          </p:cNvPr>
          <p:cNvCxnSpPr>
            <a:cxnSpLocks/>
          </p:cNvCxnSpPr>
          <p:nvPr/>
        </p:nvCxnSpPr>
        <p:spPr>
          <a:xfrm>
            <a:off x="344992" y="1951753"/>
            <a:ext cx="1332661"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611A972-BE89-486F-8D67-4F07EDFDAF73}"/>
              </a:ext>
            </a:extLst>
          </p:cNvPr>
          <p:cNvCxnSpPr>
            <a:cxnSpLocks/>
          </p:cNvCxnSpPr>
          <p:nvPr/>
        </p:nvCxnSpPr>
        <p:spPr>
          <a:xfrm>
            <a:off x="0" y="6093365"/>
            <a:ext cx="11353800"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51C54C73-FAAC-483F-9E34-AC73F592E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Tree>
    <p:extLst>
      <p:ext uri="{BB962C8B-B14F-4D97-AF65-F5344CB8AC3E}">
        <p14:creationId xmlns:p14="http://schemas.microsoft.com/office/powerpoint/2010/main" val="509274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B12D64-DB36-4E55-BEE1-8E84F6DB85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3A56BEB7-3606-40BF-9950-E0A7406944DF}"/>
              </a:ext>
            </a:extLst>
          </p:cNvPr>
          <p:cNvSpPr txBox="1"/>
          <p:nvPr/>
        </p:nvSpPr>
        <p:spPr>
          <a:xfrm>
            <a:off x="253716" y="1520461"/>
            <a:ext cx="10736017" cy="5340244"/>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br>
              <a:rPr lang="en-US" sz="1600" dirty="0">
                <a:solidFill>
                  <a:schemeClr val="bg2">
                    <a:lumMod val="25000"/>
                  </a:schemeClr>
                </a:solidFill>
                <a:latin typeface="Times New Roman" panose="02020603050405020304" pitchFamily="18" charset="0"/>
                <a:cs typeface="Times New Roman" panose="02020603050405020304" pitchFamily="18" charset="0"/>
              </a:rPr>
            </a:br>
            <a:r>
              <a:rPr lang="en-US" sz="1600" dirty="0">
                <a:solidFill>
                  <a:schemeClr val="bg2">
                    <a:lumMod val="25000"/>
                  </a:schemeClr>
                </a:solidFill>
                <a:latin typeface="Times New Roman" panose="02020603050405020304" pitchFamily="18" charset="0"/>
                <a:cs typeface="Times New Roman" panose="02020603050405020304" pitchFamily="18" charset="0"/>
              </a:rPr>
              <a:t>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rəqəmsallaşmanı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sürətləndirmək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innovativ</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həllərin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tətbiqini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dəstəkləmək</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texnoloji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çağırışlara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adaptasiyanı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gücləndirmək</a:t>
            </a:r>
            <a:r>
              <a:rPr lang="az-Latn-AZ" sz="1600" dirty="0">
                <a:solidFill>
                  <a:schemeClr val="bg2">
                    <a:lumMod val="25000"/>
                  </a:schemeClr>
                </a:solidFill>
                <a:latin typeface="Times New Roman" panose="02020603050405020304" pitchFamily="18" charset="0"/>
                <a:cs typeface="Times New Roman" panose="02020603050405020304" pitchFamily="18" charset="0"/>
              </a:rPr>
              <a:t>, eləcə də yeni və alternativ maliyyə məhsullarının tətbiqi üçün şərait yaratmaq</a:t>
            </a:r>
            <a:r>
              <a:rPr lang="en-US" sz="1600" dirty="0">
                <a:solidFill>
                  <a:schemeClr val="bg2">
                    <a:lumMod val="25000"/>
                  </a:schemeClr>
                </a:solidFill>
                <a:latin typeface="Times New Roman" panose="02020603050405020304" pitchFamily="18" charset="0"/>
                <a:cs typeface="Times New Roman" panose="02020603050405020304" pitchFamily="18" charset="0"/>
              </a:rPr>
              <a:t>.</a:t>
            </a:r>
          </a:p>
          <a:p>
            <a:pPr marR="0" lvl="0" defTabSz="914400" rtl="0" eaLnBrk="1" fontAlgn="auto" latinLnBrk="0" hangingPunct="1">
              <a:lnSpc>
                <a:spcPct val="107000"/>
              </a:lnSpc>
              <a:spcBef>
                <a:spcPts val="0"/>
              </a:spcBef>
              <a:spcAft>
                <a:spcPts val="0"/>
              </a:spcAft>
              <a:buClr>
                <a:srgbClr val="4F81BD"/>
              </a:buClr>
              <a:buSzPct val="85000"/>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r>
              <a:rPr lang="az-Latn-AZ" b="1" dirty="0">
                <a:solidFill>
                  <a:schemeClr val="bg2">
                    <a:lumMod val="25000"/>
                  </a:schemeClr>
                </a:solidFill>
                <a:latin typeface="Times New Roman" panose="02020603050405020304" pitchFamily="18" charset="0"/>
                <a:cs typeface="Times New Roman" panose="02020603050405020304" pitchFamily="18" charset="0"/>
              </a:rPr>
              <a:t>Strateji hədəfə nail olmaq üçün nəzərdə tutulan tədbirlər:</a:t>
            </a:r>
          </a:p>
          <a:p>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Yalnız ödəniş ekosistemində deyil, ümumilikdə r</a:t>
            </a:r>
            <a:r>
              <a:rPr lang="en-US" sz="1600" dirty="0" err="1">
                <a:solidFill>
                  <a:schemeClr val="bg2">
                    <a:lumMod val="25000"/>
                  </a:schemeClr>
                </a:solidFill>
                <a:latin typeface="Times New Roman" panose="02020603050405020304" pitchFamily="18" charset="0"/>
                <a:cs typeface="Times New Roman" panose="02020603050405020304" pitchFamily="18" charset="0"/>
              </a:rPr>
              <a:t>əqəmsal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bankçılıq</a:t>
            </a:r>
            <a:r>
              <a:rPr lang="az-Latn-AZ" sz="1600" dirty="0">
                <a:solidFill>
                  <a:schemeClr val="bg2">
                    <a:lumMod val="25000"/>
                  </a:schemeClr>
                </a:solidFill>
                <a:latin typeface="Times New Roman" panose="02020603050405020304" pitchFamily="18" charset="0"/>
                <a:cs typeface="Times New Roman" panose="02020603050405020304" pitchFamily="18" charset="0"/>
              </a:rPr>
              <a:t>da transformasiya və süni intelektin tətbiqi üzrə təşəbbüsləri idarə edəcək yeni Ekspert Qrupunun və ya İşçi Qrupun yaradılması;</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Bank sektorunda süni intellekt, robotlaşdırılmış proses avtomatlaşdırılması, «Banking as a Service», «Embedded Finance» və «Open Data» üzrə konkret təşəbbüslərin müəyyən edilməsi, tətbiq mexanizmlərinin formalaşdırılması və bu istiqamətlərdə koordinasiyalı fəaliyyətin təşkili.</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Dövlət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qurumları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ilə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məlumat</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inteqrasiyasını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dəstəkləyən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texniki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həllər</a:t>
            </a:r>
            <a:r>
              <a:rPr lang="az-Latn-AZ" sz="1600" dirty="0">
                <a:solidFill>
                  <a:schemeClr val="bg2">
                    <a:lumMod val="25000"/>
                  </a:schemeClr>
                </a:solidFill>
                <a:latin typeface="Times New Roman" panose="02020603050405020304" pitchFamily="18" charset="0"/>
                <a:cs typeface="Times New Roman" panose="02020603050405020304" pitchFamily="18" charset="0"/>
              </a:rPr>
              <a:t>in araşdırılması;</a:t>
            </a:r>
            <a:endParaRPr lang="en-US"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Kiber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təhlükəsizlik</a:t>
            </a:r>
            <a:r>
              <a:rPr lang="az-Latn-AZ" sz="1600" dirty="0">
                <a:solidFill>
                  <a:schemeClr val="bg2">
                    <a:lumMod val="25000"/>
                  </a:schemeClr>
                </a:solidFill>
                <a:latin typeface="Times New Roman" panose="02020603050405020304" pitchFamily="18" charset="0"/>
                <a:cs typeface="Times New Roman" panose="02020603050405020304" pitchFamily="18" charset="0"/>
              </a:rPr>
              <a:t>, fırıldaqçılıqla mübarizə</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məlumatların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qorunması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tövsiyələrinin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hazırlanması</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Rəqəmsal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transformasiya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az-Latn-AZ" sz="1600" dirty="0">
                <a:solidFill>
                  <a:schemeClr val="bg2">
                    <a:lumMod val="25000"/>
                  </a:schemeClr>
                </a:solidFill>
                <a:latin typeface="Times New Roman" panose="02020603050405020304" pitchFamily="18" charset="0"/>
                <a:cs typeface="Times New Roman" panose="02020603050405020304" pitchFamily="18" charset="0"/>
              </a:rPr>
              <a:t>və kiber təhlükəsizlik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təlim</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sertifikasiya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proqramlarının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təşkili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Alternativ bankçılıq məhsullarını təşviqi və tətbiqi üzrə əlavə tədbirlərin görülməsi.</a:t>
            </a:r>
          </a:p>
        </p:txBody>
      </p:sp>
      <p:sp>
        <p:nvSpPr>
          <p:cNvPr id="8" name="Прямоугольник 4">
            <a:extLst>
              <a:ext uri="{FF2B5EF4-FFF2-40B4-BE49-F238E27FC236}">
                <a16:creationId xmlns:a16="http://schemas.microsoft.com/office/drawing/2014/main" id="{BA7502CC-875D-464D-9879-AC0D896D7484}"/>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6E0A3121-BDFE-45E2-AB49-1A14EC4B7465}"/>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marL="0" algn="ctr" rtl="0" eaLnBrk="1" latinLnBrk="0" hangingPunct="1">
              <a:spcBef>
                <a:spcPts val="0"/>
              </a:spcBef>
              <a:spcAft>
                <a:spcPts val="0"/>
              </a:spcAft>
            </a:pPr>
            <a:r>
              <a:rPr lang="en-US" sz="3600" b="1" kern="1200" dirty="0" err="1">
                <a:solidFill>
                  <a:srgbClr val="FFFFFF"/>
                </a:solidFill>
                <a:effectLst/>
                <a:latin typeface="Times New Roman" panose="02020603050405020304" pitchFamily="18" charset="0"/>
                <a:cs typeface="Times New Roman" panose="02020603050405020304" pitchFamily="18" charset="0"/>
              </a:rPr>
              <a:t>Rəqəmsal</a:t>
            </a:r>
            <a:r>
              <a:rPr lang="en-US" sz="3600" b="1" kern="1200" dirty="0">
                <a:solidFill>
                  <a:srgbClr val="FFFFFF"/>
                </a:solidFill>
                <a:effectLst/>
                <a:latin typeface="Times New Roman" panose="02020603050405020304" pitchFamily="18" charset="0"/>
                <a:cs typeface="Times New Roman" panose="02020603050405020304" pitchFamily="18" charset="0"/>
              </a:rPr>
              <a:t> </a:t>
            </a:r>
            <a:r>
              <a:rPr lang="en-US" sz="3600" b="1" kern="1200" dirty="0" err="1">
                <a:solidFill>
                  <a:srgbClr val="FFFFFF"/>
                </a:solidFill>
                <a:effectLst/>
                <a:latin typeface="Times New Roman" panose="02020603050405020304" pitchFamily="18" charset="0"/>
                <a:cs typeface="Times New Roman" panose="02020603050405020304" pitchFamily="18" charset="0"/>
              </a:rPr>
              <a:t>transformasiya</a:t>
            </a:r>
            <a:r>
              <a:rPr lang="az-Latn-AZ" sz="3600" b="1" kern="1200" dirty="0">
                <a:solidFill>
                  <a:srgbClr val="FFFFFF"/>
                </a:solidFill>
                <a:effectLst/>
                <a:latin typeface="Times New Roman" panose="02020603050405020304" pitchFamily="18" charset="0"/>
                <a:cs typeface="Times New Roman" panose="02020603050405020304" pitchFamily="18" charset="0"/>
              </a:rPr>
              <a:t>, </a:t>
            </a:r>
            <a:r>
              <a:rPr lang="en-US" sz="3600" b="1" kern="1200" dirty="0" err="1">
                <a:solidFill>
                  <a:srgbClr val="FFFFFF"/>
                </a:solidFill>
                <a:effectLst/>
                <a:latin typeface="Times New Roman" panose="02020603050405020304" pitchFamily="18" charset="0"/>
                <a:cs typeface="Times New Roman" panose="02020603050405020304" pitchFamily="18" charset="0"/>
              </a:rPr>
              <a:t>innovasiyaların</a:t>
            </a:r>
            <a:r>
              <a:rPr lang="en-US" sz="3600" b="1" kern="1200" dirty="0">
                <a:solidFill>
                  <a:srgbClr val="FFFFFF"/>
                </a:solidFill>
                <a:effectLst/>
                <a:latin typeface="Times New Roman" panose="02020603050405020304" pitchFamily="18" charset="0"/>
                <a:cs typeface="Times New Roman" panose="02020603050405020304" pitchFamily="18" charset="0"/>
              </a:rPr>
              <a:t> </a:t>
            </a:r>
            <a:endParaRPr lang="en-US" sz="3600" dirty="0">
              <a:effectLst/>
              <a:latin typeface="Times New Roman" panose="02020603050405020304" pitchFamily="18" charset="0"/>
              <a:cs typeface="Times New Roman" panose="02020603050405020304" pitchFamily="18" charset="0"/>
            </a:endParaRPr>
          </a:p>
          <a:p>
            <a:pPr marL="0" algn="ctr" rtl="0" eaLnBrk="1" latinLnBrk="0" hangingPunct="1">
              <a:spcBef>
                <a:spcPts val="0"/>
              </a:spcBef>
              <a:spcAft>
                <a:spcPts val="0"/>
              </a:spcAft>
            </a:pPr>
            <a:r>
              <a:rPr lang="az-Latn-AZ" sz="3600" b="1" kern="1200" dirty="0">
                <a:solidFill>
                  <a:srgbClr val="FFFFFF"/>
                </a:solidFill>
                <a:effectLst/>
                <a:latin typeface="Times New Roman" panose="02020603050405020304" pitchFamily="18" charset="0"/>
                <a:cs typeface="Times New Roman" panose="02020603050405020304" pitchFamily="18" charset="0"/>
              </a:rPr>
              <a:t>və yeni maliyyə məhsullarının </a:t>
            </a:r>
            <a:r>
              <a:rPr lang="en-US" sz="3600" b="1" kern="1200" dirty="0" err="1">
                <a:solidFill>
                  <a:srgbClr val="FFFFFF"/>
                </a:solidFill>
                <a:effectLst/>
                <a:latin typeface="Times New Roman" panose="02020603050405020304" pitchFamily="18" charset="0"/>
                <a:cs typeface="Times New Roman" panose="02020603050405020304" pitchFamily="18" charset="0"/>
              </a:rPr>
              <a:t>təşviqi</a:t>
            </a:r>
            <a:endParaRPr lang="en-US" sz="3600" dirty="0">
              <a:effectLst/>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BE6792E1-F719-4EFF-836B-C63FC364CEA0}"/>
              </a:ext>
            </a:extLst>
          </p:cNvPr>
          <p:cNvPicPr>
            <a:picLocks noChangeAspect="1"/>
          </p:cNvPicPr>
          <p:nvPr/>
        </p:nvPicPr>
        <p:blipFill>
          <a:blip r:embed="rId3"/>
          <a:stretch>
            <a:fillRect/>
          </a:stretch>
        </p:blipFill>
        <p:spPr>
          <a:xfrm>
            <a:off x="179009" y="126017"/>
            <a:ext cx="935032" cy="935032"/>
          </a:xfrm>
          <a:prstGeom prst="rect">
            <a:avLst/>
          </a:prstGeom>
        </p:spPr>
      </p:pic>
      <p:sp>
        <p:nvSpPr>
          <p:cNvPr id="11" name="TextBox 10">
            <a:extLst>
              <a:ext uri="{FF2B5EF4-FFF2-40B4-BE49-F238E27FC236}">
                <a16:creationId xmlns:a16="http://schemas.microsoft.com/office/drawing/2014/main" id="{61028A2A-FB37-4A46-BE4F-91B115234D1C}"/>
              </a:ext>
            </a:extLst>
          </p:cNvPr>
          <p:cNvSpPr txBox="1"/>
          <p:nvPr/>
        </p:nvSpPr>
        <p:spPr>
          <a:xfrm>
            <a:off x="253716" y="1462288"/>
            <a:ext cx="6155266" cy="369332"/>
          </a:xfrm>
          <a:prstGeom prst="rect">
            <a:avLst/>
          </a:prstGeom>
          <a:noFill/>
        </p:spPr>
        <p:txBody>
          <a:bodyPr wrap="square">
            <a:spAutoFit/>
          </a:bodyPr>
          <a:lstStyle/>
          <a:p>
            <a:r>
              <a:rPr lang="en-US" sz="1800" b="1" dirty="0" err="1">
                <a:solidFill>
                  <a:schemeClr val="bg2">
                    <a:lumMod val="25000"/>
                  </a:schemeClr>
                </a:solidFill>
                <a:latin typeface="Times New Roman" panose="02020603050405020304" pitchFamily="18" charset="0"/>
                <a:cs typeface="Times New Roman" panose="02020603050405020304" pitchFamily="18" charset="0"/>
              </a:rPr>
              <a:t>Məqsəd</a:t>
            </a:r>
            <a:endParaRPr lang="en-US" dirty="0"/>
          </a:p>
        </p:txBody>
      </p:sp>
      <p:cxnSp>
        <p:nvCxnSpPr>
          <p:cNvPr id="12" name="Straight Connector 11">
            <a:extLst>
              <a:ext uri="{FF2B5EF4-FFF2-40B4-BE49-F238E27FC236}">
                <a16:creationId xmlns:a16="http://schemas.microsoft.com/office/drawing/2014/main" id="{7D242551-AE40-45E1-9042-33C3D69F11B3}"/>
              </a:ext>
            </a:extLst>
          </p:cNvPr>
          <p:cNvCxnSpPr>
            <a:cxnSpLocks/>
          </p:cNvCxnSpPr>
          <p:nvPr/>
        </p:nvCxnSpPr>
        <p:spPr>
          <a:xfrm>
            <a:off x="340741" y="1799815"/>
            <a:ext cx="1332661"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9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F7439B9-E60E-4D7D-B123-1B55C5A60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3A56BEB7-3606-40BF-9950-E0A7406944DF}"/>
              </a:ext>
            </a:extLst>
          </p:cNvPr>
          <p:cNvSpPr txBox="1"/>
          <p:nvPr/>
        </p:nvSpPr>
        <p:spPr>
          <a:xfrm>
            <a:off x="253716" y="1616288"/>
            <a:ext cx="9745417" cy="4948149"/>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br>
              <a:rPr lang="en-US" sz="2000" dirty="0">
                <a:solidFill>
                  <a:schemeClr val="bg2">
                    <a:lumMod val="25000"/>
                  </a:schemeClr>
                </a:solidFill>
                <a:latin typeface="Times New Roman" panose="02020603050405020304" pitchFamily="18" charset="0"/>
                <a:cs typeface="Times New Roman" panose="02020603050405020304" pitchFamily="18" charset="0"/>
              </a:rPr>
            </a:br>
            <a:r>
              <a:rPr lang="en-US" sz="1600" dirty="0">
                <a:solidFill>
                  <a:schemeClr val="bg2">
                    <a:lumMod val="25000"/>
                  </a:schemeClr>
                </a:solidFill>
                <a:latin typeface="Times New Roman" panose="02020603050405020304" pitchFamily="18" charset="0"/>
                <a:cs typeface="Times New Roman" panose="02020603050405020304" pitchFamily="18" charset="0"/>
              </a:rPr>
              <a:t>ABA-</a:t>
            </a:r>
            <a:r>
              <a:rPr lang="en-US" sz="1600" dirty="0" err="1">
                <a:solidFill>
                  <a:schemeClr val="bg2">
                    <a:lumMod val="25000"/>
                  </a:schemeClr>
                </a:solidFill>
                <a:latin typeface="Times New Roman" panose="02020603050405020304" pitchFamily="18" charset="0"/>
                <a:cs typeface="Times New Roman" panose="02020603050405020304" pitchFamily="18" charset="0"/>
              </a:rPr>
              <a:t>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dayanıqlı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ES</a:t>
            </a:r>
            <a:r>
              <a:rPr lang="az-Latn-AZ" sz="1600" dirty="0">
                <a:solidFill>
                  <a:schemeClr val="bg2">
                    <a:lumMod val="25000"/>
                  </a:schemeClr>
                </a:solidFill>
                <a:latin typeface="Times New Roman" panose="02020603050405020304" pitchFamily="18" charset="0"/>
                <a:cs typeface="Times New Roman" panose="02020603050405020304" pitchFamily="18" charset="0"/>
              </a:rPr>
              <a:t>İ</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yaşıl</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bankçılıq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sahəsində</a:t>
            </a:r>
            <a:r>
              <a:rPr lang="en-US" sz="1600" dirty="0">
                <a:solidFill>
                  <a:schemeClr val="bg2">
                    <a:lumMod val="25000"/>
                  </a:schemeClr>
                </a:solidFill>
                <a:latin typeface="Times New Roman" panose="02020603050405020304" pitchFamily="18" charset="0"/>
                <a:cs typeface="Times New Roman" panose="02020603050405020304" pitchFamily="18" charset="0"/>
              </a:rPr>
              <a:t> 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üçün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koordinasiyaedici</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metodoloji</a:t>
            </a:r>
            <a:r>
              <a:rPr lang="en-US" sz="1600" b="1" dirty="0">
                <a:solidFill>
                  <a:schemeClr val="bg2">
                    <a:lumMod val="25000"/>
                  </a:schemeClr>
                </a:solidFill>
                <a:latin typeface="Times New Roman" panose="02020603050405020304" pitchFamily="18" charset="0"/>
                <a:cs typeface="Times New Roman" panose="02020603050405020304" pitchFamily="18" charset="0"/>
              </a:rPr>
              <a:t> və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maarifləndirici</a:t>
            </a:r>
            <a:r>
              <a:rPr lang="en-US" sz="1600" b="1" dirty="0">
                <a:solidFill>
                  <a:schemeClr val="bg2">
                    <a:lumMod val="25000"/>
                  </a:schemeClr>
                </a:solidFill>
                <a:latin typeface="Times New Roman" panose="02020603050405020304" pitchFamily="18" charset="0"/>
                <a:cs typeface="Times New Roman" panose="02020603050405020304" pitchFamily="18" charset="0"/>
              </a:rPr>
              <a:t> </a:t>
            </a:r>
            <a:r>
              <a:rPr lang="en-US" sz="1600" b="1" dirty="0" err="1">
                <a:solidFill>
                  <a:schemeClr val="bg2">
                    <a:lumMod val="25000"/>
                  </a:schemeClr>
                </a:solidFill>
                <a:latin typeface="Times New Roman" panose="02020603050405020304" pitchFamily="18" charset="0"/>
                <a:cs typeface="Times New Roman" panose="02020603050405020304" pitchFamily="18" charset="0"/>
              </a:rPr>
              <a:t>mərkəz</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rolunu</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gücləndirmək</a:t>
            </a:r>
            <a:r>
              <a:rPr lang="en-US" sz="1600" dirty="0">
                <a:solidFill>
                  <a:schemeClr val="bg2">
                    <a:lumMod val="25000"/>
                  </a:schemeClr>
                </a:solidFill>
                <a:latin typeface="Times New Roman" panose="02020603050405020304" pitchFamily="18" charset="0"/>
                <a:cs typeface="Times New Roman" panose="02020603050405020304" pitchFamily="18" charset="0"/>
              </a:rPr>
              <a:t>.</a:t>
            </a:r>
          </a:p>
          <a:p>
            <a:pPr marR="0" lvl="0" defTabSz="914400" rtl="0" eaLnBrk="1" fontAlgn="auto" latinLnBrk="0" hangingPunct="1">
              <a:lnSpc>
                <a:spcPct val="107000"/>
              </a:lnSpc>
              <a:spcBef>
                <a:spcPts val="0"/>
              </a:spcBef>
              <a:spcAft>
                <a:spcPts val="0"/>
              </a:spcAft>
              <a:buClr>
                <a:srgbClr val="4F81BD"/>
              </a:buClr>
              <a:buSzPct val="85000"/>
              <a:tabLst/>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7000"/>
              </a:lnSpc>
              <a:spcBef>
                <a:spcPts val="0"/>
              </a:spcBef>
              <a:spcAft>
                <a:spcPts val="0"/>
              </a:spcAft>
              <a:buClr>
                <a:srgbClr val="4F81BD"/>
              </a:buClr>
              <a:buSzPct val="85000"/>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r>
              <a:rPr lang="az-Latn-AZ" b="1" dirty="0">
                <a:solidFill>
                  <a:schemeClr val="bg2">
                    <a:lumMod val="25000"/>
                  </a:schemeClr>
                </a:solidFill>
                <a:latin typeface="Times New Roman" panose="02020603050405020304" pitchFamily="18" charset="0"/>
                <a:cs typeface="Times New Roman" panose="02020603050405020304" pitchFamily="18" charset="0"/>
              </a:rPr>
              <a:t>Strateji hədəfə nail olmaq üçün nəzərdə tutulan tədbirlər:</a:t>
            </a:r>
          </a:p>
          <a:p>
            <a:endParaRPr lang="en-US" sz="1600" b="1"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a:solidFill>
                  <a:schemeClr val="bg2">
                    <a:lumMod val="25000"/>
                  </a:schemeClr>
                </a:solidFill>
                <a:latin typeface="Times New Roman" panose="02020603050405020304" pitchFamily="18" charset="0"/>
                <a:cs typeface="Times New Roman" panose="02020603050405020304" pitchFamily="18" charset="0"/>
              </a:rPr>
              <a:t>ESİ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Dayanıqlı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bankçılıq</a:t>
            </a:r>
            <a:r>
              <a:rPr lang="az-Latn-AZ" sz="1600" dirty="0">
                <a:solidFill>
                  <a:schemeClr val="bg2">
                    <a:lumMod val="25000"/>
                  </a:schemeClr>
                </a:solidFill>
                <a:latin typeface="Times New Roman" panose="02020603050405020304" pitchFamily="18" charset="0"/>
                <a:cs typeface="Times New Roman" panose="02020603050405020304" pitchFamily="18" charset="0"/>
              </a:rPr>
              <a:t> Ekspert Q</a:t>
            </a:r>
            <a:r>
              <a:rPr lang="en-US" sz="1600" dirty="0" err="1">
                <a:solidFill>
                  <a:schemeClr val="bg2">
                    <a:lumMod val="25000"/>
                  </a:schemeClr>
                </a:solidFill>
                <a:latin typeface="Times New Roman" panose="02020603050405020304" pitchFamily="18" charset="0"/>
                <a:cs typeface="Times New Roman" panose="02020603050405020304" pitchFamily="18" charset="0"/>
              </a:rPr>
              <a:t>rupunun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gücləndirilməsi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ABA-nın COP29 çərçivəsindəki 2 mlrd. manatlıq təşviq bəyanatının yerinə yetirilməsi üzrə tədbirlərin koordinasiyası;</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institutları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ilə</a:t>
            </a:r>
            <a:r>
              <a:rPr lang="en-US" sz="1600" dirty="0">
                <a:solidFill>
                  <a:schemeClr val="bg2">
                    <a:lumMod val="25000"/>
                  </a:schemeClr>
                </a:solidFill>
                <a:latin typeface="Times New Roman" panose="02020603050405020304" pitchFamily="18" charset="0"/>
                <a:cs typeface="Times New Roman" panose="02020603050405020304" pitchFamily="18" charset="0"/>
              </a:rPr>
              <a:t> ES</a:t>
            </a:r>
            <a:r>
              <a:rPr lang="az-Latn-AZ" sz="1600" dirty="0">
                <a:solidFill>
                  <a:schemeClr val="bg2">
                    <a:lumMod val="25000"/>
                  </a:schemeClr>
                </a:solidFill>
                <a:latin typeface="Times New Roman" panose="02020603050405020304" pitchFamily="18" charset="0"/>
                <a:cs typeface="Times New Roman" panose="02020603050405020304" pitchFamily="18" charset="0"/>
              </a:rPr>
              <a:t>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əməkdaşlıqların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genişləndirilməsi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a:solidFill>
                  <a:schemeClr val="bg2">
                    <a:lumMod val="25000"/>
                  </a:schemeClr>
                </a:solidFill>
                <a:latin typeface="Times New Roman" panose="02020603050405020304" pitchFamily="18" charset="0"/>
                <a:cs typeface="Times New Roman" panose="02020603050405020304" pitchFamily="18" charset="0"/>
              </a:rPr>
              <a:t>ES</a:t>
            </a:r>
            <a:r>
              <a:rPr lang="az-Latn-AZ" sz="1600" dirty="0">
                <a:solidFill>
                  <a:schemeClr val="bg2">
                    <a:lumMod val="25000"/>
                  </a:schemeClr>
                </a:solidFill>
                <a:latin typeface="Times New Roman" panose="02020603050405020304" pitchFamily="18" charset="0"/>
                <a:cs typeface="Times New Roman" panose="02020603050405020304" pitchFamily="18" charset="0"/>
              </a:rPr>
              <a:t>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məlumatlarının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toplanması</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üzrə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ümumiləşdirilmiş</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icmalların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hazırlanması</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Maarifləndirici tədbirlərin genişləndirilməsi.</a:t>
            </a:r>
          </a:p>
          <a:p>
            <a:pPr marL="0" marR="0" lvl="0" indent="0" algn="just" defTabSz="914400" rtl="0" eaLnBrk="1" fontAlgn="auto" latinLnBrk="0" hangingPunct="1">
              <a:lnSpc>
                <a:spcPct val="107000"/>
              </a:lnSpc>
              <a:spcBef>
                <a:spcPts val="0"/>
              </a:spcBef>
              <a:spcAft>
                <a:spcPts val="0"/>
              </a:spcAft>
              <a:buClr>
                <a:srgbClr val="4F81BD"/>
              </a:buClr>
              <a:buSzPct val="85000"/>
              <a:buFont typeface="Arial"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угольник 4">
            <a:extLst>
              <a:ext uri="{FF2B5EF4-FFF2-40B4-BE49-F238E27FC236}">
                <a16:creationId xmlns:a16="http://schemas.microsoft.com/office/drawing/2014/main" id="{22D47784-1C94-4F91-8F24-1B7CA4CA8292}"/>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BFCF4659-99D3-4406-81DF-329628C3E9C9}"/>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marL="0" algn="ctr" rtl="0" eaLnBrk="1" latinLnBrk="0" hangingPunct="1">
              <a:spcBef>
                <a:spcPts val="0"/>
              </a:spcBef>
              <a:spcAft>
                <a:spcPts val="0"/>
              </a:spcAft>
            </a:pPr>
            <a:endParaRPr lang="en-US" sz="3600" dirty="0">
              <a:effectLst/>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5E79BDB7-6595-4DEF-8E96-E8F104B484B3}"/>
              </a:ext>
            </a:extLst>
          </p:cNvPr>
          <p:cNvPicPr>
            <a:picLocks noChangeAspect="1"/>
          </p:cNvPicPr>
          <p:nvPr/>
        </p:nvPicPr>
        <p:blipFill>
          <a:blip r:embed="rId3"/>
          <a:stretch>
            <a:fillRect/>
          </a:stretch>
        </p:blipFill>
        <p:spPr>
          <a:xfrm>
            <a:off x="179009" y="126017"/>
            <a:ext cx="935032" cy="935032"/>
          </a:xfrm>
          <a:prstGeom prst="rect">
            <a:avLst/>
          </a:prstGeom>
        </p:spPr>
      </p:pic>
      <p:sp>
        <p:nvSpPr>
          <p:cNvPr id="11" name="TextBox 10">
            <a:extLst>
              <a:ext uri="{FF2B5EF4-FFF2-40B4-BE49-F238E27FC236}">
                <a16:creationId xmlns:a16="http://schemas.microsoft.com/office/drawing/2014/main" id="{1374BE38-4888-4A8F-93ED-F3AFD49A37B6}"/>
              </a:ext>
            </a:extLst>
          </p:cNvPr>
          <p:cNvSpPr txBox="1"/>
          <p:nvPr/>
        </p:nvSpPr>
        <p:spPr>
          <a:xfrm>
            <a:off x="1757608" y="34833"/>
            <a:ext cx="8479366" cy="1200329"/>
          </a:xfrm>
          <a:prstGeom prst="rect">
            <a:avLst/>
          </a:prstGeom>
          <a:noFill/>
        </p:spPr>
        <p:txBody>
          <a:bodyPr wrap="square">
            <a:spAutoFit/>
          </a:bodyPr>
          <a:lstStyle/>
          <a:p>
            <a:pPr marL="0" algn="ctr" rtl="0" eaLnBrk="1" latinLnBrk="0" hangingPunct="1">
              <a:spcBef>
                <a:spcPts val="0"/>
              </a:spcBef>
              <a:spcAft>
                <a:spcPts val="0"/>
              </a:spcAft>
            </a:pP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Dayanıqlı</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maliyyə</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və</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ES</a:t>
            </a:r>
            <a:r>
              <a:rPr lang="az-Latn-AZ" sz="3600" b="1" kern="1200" dirty="0">
                <a:solidFill>
                  <a:srgbClr val="FFFFFF"/>
                </a:solidFill>
                <a:effectLst/>
                <a:latin typeface="Times New Roman" panose="02020603050405020304" pitchFamily="18" charset="0"/>
                <a:ea typeface="+mn-ea"/>
                <a:cs typeface="Times New Roman" panose="02020603050405020304" pitchFamily="18" charset="0"/>
              </a:rPr>
              <a:t>İ</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istiqamətində</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institusional</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rolun</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artırılması</a:t>
            </a:r>
            <a:endParaRPr lang="en-US" sz="3600" dirty="0">
              <a:effectLst/>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9B8605E4-3020-4AB4-87C7-8F81C602D4F4}"/>
              </a:ext>
            </a:extLst>
          </p:cNvPr>
          <p:cNvSpPr txBox="1"/>
          <p:nvPr/>
        </p:nvSpPr>
        <p:spPr>
          <a:xfrm>
            <a:off x="253716" y="1582421"/>
            <a:ext cx="6155266" cy="369332"/>
          </a:xfrm>
          <a:prstGeom prst="rect">
            <a:avLst/>
          </a:prstGeom>
          <a:noFill/>
        </p:spPr>
        <p:txBody>
          <a:bodyPr wrap="square">
            <a:spAutoFit/>
          </a:bodyPr>
          <a:lstStyle/>
          <a:p>
            <a:r>
              <a:rPr lang="en-US" sz="1800" b="1" dirty="0" err="1">
                <a:solidFill>
                  <a:schemeClr val="bg2">
                    <a:lumMod val="25000"/>
                  </a:schemeClr>
                </a:solidFill>
                <a:latin typeface="Times New Roman" panose="02020603050405020304" pitchFamily="18" charset="0"/>
                <a:cs typeface="Times New Roman" panose="02020603050405020304" pitchFamily="18" charset="0"/>
              </a:rPr>
              <a:t>Məqsəd</a:t>
            </a:r>
            <a:endParaRPr lang="en-US" dirty="0"/>
          </a:p>
        </p:txBody>
      </p:sp>
      <p:cxnSp>
        <p:nvCxnSpPr>
          <p:cNvPr id="13" name="Straight Connector 12">
            <a:extLst>
              <a:ext uri="{FF2B5EF4-FFF2-40B4-BE49-F238E27FC236}">
                <a16:creationId xmlns:a16="http://schemas.microsoft.com/office/drawing/2014/main" id="{5AEBA0C2-D2A8-40C4-9EC4-D5C8E06CF9F9}"/>
              </a:ext>
            </a:extLst>
          </p:cNvPr>
          <p:cNvCxnSpPr>
            <a:cxnSpLocks/>
          </p:cNvCxnSpPr>
          <p:nvPr/>
        </p:nvCxnSpPr>
        <p:spPr>
          <a:xfrm>
            <a:off x="344992" y="1951753"/>
            <a:ext cx="1332661"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453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F68CC8A-BD36-4650-9639-7DF529D45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3A56BEB7-3606-40BF-9950-E0A7406944DF}"/>
              </a:ext>
            </a:extLst>
          </p:cNvPr>
          <p:cNvSpPr txBox="1"/>
          <p:nvPr/>
        </p:nvSpPr>
        <p:spPr>
          <a:xfrm>
            <a:off x="253716" y="1608628"/>
            <a:ext cx="10329617" cy="4615687"/>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br>
              <a:rPr lang="en-US" sz="2000" dirty="0">
                <a:solidFill>
                  <a:schemeClr val="bg2">
                    <a:lumMod val="25000"/>
                  </a:schemeClr>
                </a:solidFill>
                <a:latin typeface="Times New Roman" panose="02020603050405020304" pitchFamily="18" charset="0"/>
                <a:cs typeface="Times New Roman" panose="02020603050405020304" pitchFamily="18" charset="0"/>
              </a:rPr>
            </a:br>
            <a:r>
              <a:rPr lang="en-US" sz="1600" dirty="0" err="1">
                <a:solidFill>
                  <a:schemeClr val="bg2">
                    <a:lumMod val="25000"/>
                  </a:schemeClr>
                </a:solidFill>
                <a:latin typeface="Times New Roman" panose="02020603050405020304" pitchFamily="18" charset="0"/>
                <a:cs typeface="Times New Roman" panose="02020603050405020304" pitchFamily="18" charset="0"/>
              </a:rPr>
              <a:t>Azərbaycan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Banklar</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Assosiasiyasının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platformalarda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tanınmasını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artırmaq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Azərbaycan</a:t>
            </a:r>
            <a:r>
              <a:rPr lang="en-US" sz="1600" dirty="0">
                <a:solidFill>
                  <a:schemeClr val="bg2">
                    <a:lumMod val="25000"/>
                  </a:schemeClr>
                </a:solidFill>
                <a:latin typeface="Times New Roman" panose="02020603050405020304" pitchFamily="18" charset="0"/>
                <a:cs typeface="Times New Roman" panose="02020603050405020304" pitchFamily="18" charset="0"/>
              </a:rPr>
              <a:t> 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sektorunu</a:t>
            </a:r>
            <a:r>
              <a:rPr lang="en-US" sz="1600" dirty="0">
                <a:solidFill>
                  <a:schemeClr val="bg2">
                    <a:lumMod val="25000"/>
                  </a:schemeClr>
                </a:solidFill>
                <a:latin typeface="Times New Roman" panose="02020603050405020304" pitchFamily="18" charset="0"/>
                <a:cs typeface="Times New Roman" panose="02020603050405020304" pitchFamily="18" charset="0"/>
              </a:rPr>
              <a:t> regional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bankçılıq</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mərkəzi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kimi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mövqeləndirmək</a:t>
            </a:r>
            <a:r>
              <a:rPr lang="en-US" sz="1600" dirty="0">
                <a:solidFill>
                  <a:schemeClr val="bg2">
                    <a:lumMod val="25000"/>
                  </a:schemeClr>
                </a:solidFill>
                <a:latin typeface="Times New Roman" panose="02020603050405020304" pitchFamily="18" charset="0"/>
                <a:cs typeface="Times New Roman" panose="02020603050405020304" pitchFamily="18" charset="0"/>
              </a:rPr>
              <a:t>.</a:t>
            </a:r>
          </a:p>
          <a:p>
            <a:pPr marR="0" lvl="0" defTabSz="914400" rtl="0" eaLnBrk="1" fontAlgn="auto" latinLnBrk="0" hangingPunct="1">
              <a:lnSpc>
                <a:spcPct val="107000"/>
              </a:lnSpc>
              <a:spcBef>
                <a:spcPts val="0"/>
              </a:spcBef>
              <a:spcAft>
                <a:spcPts val="0"/>
              </a:spcAft>
              <a:buClr>
                <a:srgbClr val="4F81BD"/>
              </a:buClr>
              <a:buSzPct val="85000"/>
              <a:tabLst/>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7000"/>
              </a:lnSpc>
              <a:spcBef>
                <a:spcPts val="0"/>
              </a:spcBef>
              <a:spcAft>
                <a:spcPts val="0"/>
              </a:spcAft>
              <a:buClr>
                <a:srgbClr val="4F81BD"/>
              </a:buClr>
              <a:buSzPct val="85000"/>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r>
              <a:rPr lang="az-Latn-AZ" b="1" dirty="0">
                <a:solidFill>
                  <a:schemeClr val="bg2">
                    <a:lumMod val="25000"/>
                  </a:schemeClr>
                </a:solidFill>
                <a:latin typeface="Times New Roman" panose="02020603050405020304" pitchFamily="18" charset="0"/>
                <a:cs typeface="Times New Roman" panose="02020603050405020304" pitchFamily="18" charset="0"/>
              </a:rPr>
              <a:t>Strateji hədəfə nail olmaq üçün nəzərdə tutulan tədbirlər:</a:t>
            </a:r>
          </a:p>
          <a:p>
            <a:endParaRPr lang="az-Latn-AZ" sz="1600" b="1"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bank </a:t>
            </a:r>
            <a:r>
              <a:rPr lang="en-US" sz="1600" dirty="0" err="1">
                <a:solidFill>
                  <a:schemeClr val="bg2">
                    <a:lumMod val="25000"/>
                  </a:schemeClr>
                </a:solidFill>
                <a:latin typeface="Times New Roman" panose="02020603050405020304" pitchFamily="18" charset="0"/>
                <a:cs typeface="Times New Roman" panose="02020603050405020304" pitchFamily="18" charset="0"/>
              </a:rPr>
              <a:t>assosiasiyaları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ilə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az-Latn-AZ" sz="1600" dirty="0">
                <a:solidFill>
                  <a:schemeClr val="bg2">
                    <a:lumMod val="25000"/>
                  </a:schemeClr>
                </a:solidFill>
                <a:latin typeface="Times New Roman" panose="02020603050405020304" pitchFamily="18" charset="0"/>
                <a:cs typeface="Times New Roman" panose="02020603050405020304" pitchFamily="18" charset="0"/>
              </a:rPr>
              <a:t>yeni </a:t>
            </a:r>
            <a:r>
              <a:rPr lang="en-US" sz="1600" dirty="0" err="1">
                <a:solidFill>
                  <a:schemeClr val="bg2">
                    <a:lumMod val="25000"/>
                  </a:schemeClr>
                </a:solidFill>
                <a:latin typeface="Times New Roman" panose="02020603050405020304" pitchFamily="18" charset="0"/>
                <a:cs typeface="Times New Roman" panose="02020603050405020304" pitchFamily="18" charset="0"/>
              </a:rPr>
              <a:t>strateji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tərəfdaşlıqların</a:t>
            </a:r>
            <a:r>
              <a:rPr lang="az-Latn-AZ" sz="1600" dirty="0">
                <a:solidFill>
                  <a:schemeClr val="bg2">
                    <a:lumMod val="25000"/>
                  </a:schemeClr>
                </a:solidFill>
                <a:latin typeface="Times New Roman" panose="02020603050405020304" pitchFamily="18" charset="0"/>
                <a:cs typeface="Times New Roman" panose="02020603050405020304" pitchFamily="18" charset="0"/>
              </a:rPr>
              <a:t> qurulması;</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Xarici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təcrübə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proqramları</a:t>
            </a:r>
            <a:r>
              <a:rPr lang="az-Latn-AZ"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a:solidFill>
                  <a:schemeClr val="bg2">
                    <a:lumMod val="25000"/>
                  </a:schemeClr>
                </a:solidFill>
                <a:latin typeface="Times New Roman" panose="02020603050405020304" pitchFamily="18" charset="0"/>
                <a:cs typeface="Times New Roman" panose="02020603050405020304" pitchFamily="18" charset="0"/>
              </a:rPr>
              <a:t>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bilik</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mübadiləsi</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formatlarının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təşkili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Azərbaycanda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az-Latn-AZ" sz="1600" dirty="0">
                <a:solidFill>
                  <a:schemeClr val="bg2">
                    <a:lumMod val="25000"/>
                  </a:schemeClr>
                </a:solidFill>
                <a:latin typeface="Times New Roman" panose="02020603050405020304" pitchFamily="18" charset="0"/>
                <a:cs typeface="Times New Roman" panose="02020603050405020304" pitchFamily="18" charset="0"/>
              </a:rPr>
              <a:t>və tərəfdaş ölkələrdə yeni </a:t>
            </a: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bankçılıq</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forumlarının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keçirilməsi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Türkdilli Dövlətlərin Bank Assosiasiyaları Şurasının fəaliyyətinin daha da genişləndirilməsi üçün təşəbbüslərin  koordinasiyası;</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en-US" sz="1600" dirty="0" err="1">
                <a:solidFill>
                  <a:schemeClr val="bg2">
                    <a:lumMod val="25000"/>
                  </a:schemeClr>
                </a:solidFill>
                <a:latin typeface="Times New Roman" panose="02020603050405020304" pitchFamily="18" charset="0"/>
                <a:cs typeface="Times New Roman" panose="02020603050405020304" pitchFamily="18" charset="0"/>
              </a:rPr>
              <a:t>Üzv</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bankların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sertifikasiya</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standartlara</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çıxışının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təşviqi</a:t>
            </a:r>
            <a:r>
              <a:rPr lang="az-Latn-AZ" sz="1600" dirty="0">
                <a:solidFill>
                  <a:schemeClr val="bg2">
                    <a:lumMod val="25000"/>
                  </a:schemeClr>
                </a:solidFill>
                <a:latin typeface="Times New Roman" panose="02020603050405020304" pitchFamily="18" charset="0"/>
                <a:cs typeface="Times New Roman" panose="02020603050405020304" pitchFamily="18" charset="0"/>
              </a:rPr>
              <a:t>.</a:t>
            </a:r>
          </a:p>
        </p:txBody>
      </p:sp>
      <p:sp>
        <p:nvSpPr>
          <p:cNvPr id="8" name="Прямоугольник 4">
            <a:extLst>
              <a:ext uri="{FF2B5EF4-FFF2-40B4-BE49-F238E27FC236}">
                <a16:creationId xmlns:a16="http://schemas.microsoft.com/office/drawing/2014/main" id="{DC55CE9E-7377-4D13-A149-8C686921858C}"/>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18D3290C-5DD7-4875-9635-FD5D30213C31}"/>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marL="0" algn="ctr" rtl="0" eaLnBrk="1" latinLnBrk="0" hangingPunct="1">
              <a:spcBef>
                <a:spcPts val="0"/>
              </a:spcBef>
              <a:spcAft>
                <a:spcPts val="0"/>
              </a:spcAft>
            </a:pPr>
            <a:endParaRPr lang="en-US" sz="3600" dirty="0">
              <a:effectLst/>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66517630-2515-4400-A9F5-9E9813A0D404}"/>
              </a:ext>
            </a:extLst>
          </p:cNvPr>
          <p:cNvPicPr>
            <a:picLocks noChangeAspect="1"/>
          </p:cNvPicPr>
          <p:nvPr/>
        </p:nvPicPr>
        <p:blipFill>
          <a:blip r:embed="rId3"/>
          <a:stretch>
            <a:fillRect/>
          </a:stretch>
        </p:blipFill>
        <p:spPr>
          <a:xfrm>
            <a:off x="179009" y="126017"/>
            <a:ext cx="935032" cy="935032"/>
          </a:xfrm>
          <a:prstGeom prst="rect">
            <a:avLst/>
          </a:prstGeom>
        </p:spPr>
      </p:pic>
      <p:sp>
        <p:nvSpPr>
          <p:cNvPr id="11" name="TextBox 10">
            <a:extLst>
              <a:ext uri="{FF2B5EF4-FFF2-40B4-BE49-F238E27FC236}">
                <a16:creationId xmlns:a16="http://schemas.microsoft.com/office/drawing/2014/main" id="{88DA2816-6DC3-4E7A-A47B-C7FBA6CE874F}"/>
              </a:ext>
            </a:extLst>
          </p:cNvPr>
          <p:cNvSpPr txBox="1"/>
          <p:nvPr/>
        </p:nvSpPr>
        <p:spPr>
          <a:xfrm>
            <a:off x="1960033" y="-6632"/>
            <a:ext cx="7878233" cy="1200329"/>
          </a:xfrm>
          <a:prstGeom prst="rect">
            <a:avLst/>
          </a:prstGeom>
          <a:noFill/>
        </p:spPr>
        <p:txBody>
          <a:bodyPr wrap="square">
            <a:spAutoFit/>
          </a:bodyPr>
          <a:lstStyle/>
          <a:p>
            <a:pPr marL="0" algn="ctr" rtl="0" eaLnBrk="1" latinLnBrk="0" hangingPunct="1">
              <a:spcBef>
                <a:spcPts val="0"/>
              </a:spcBef>
              <a:spcAft>
                <a:spcPts val="0"/>
              </a:spcAft>
            </a:pP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Beynəlxalq</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əməkdaşlıq</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və</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regional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mövqenin</a:t>
            </a:r>
            <a:r>
              <a:rPr lang="en-US" sz="3600" b="1" kern="1200" dirty="0">
                <a:solidFill>
                  <a:srgbClr val="FFFFFF"/>
                </a:solidFill>
                <a:effectLst/>
                <a:latin typeface="Times New Roman" panose="02020603050405020304" pitchFamily="18" charset="0"/>
                <a:ea typeface="+mn-ea"/>
                <a:cs typeface="Times New Roman" panose="02020603050405020304" pitchFamily="18" charset="0"/>
              </a:rPr>
              <a:t> </a:t>
            </a:r>
            <a:r>
              <a:rPr lang="en-US" sz="3600" b="1" kern="1200" dirty="0" err="1">
                <a:solidFill>
                  <a:srgbClr val="FFFFFF"/>
                </a:solidFill>
                <a:effectLst/>
                <a:latin typeface="Times New Roman" panose="02020603050405020304" pitchFamily="18" charset="0"/>
                <a:ea typeface="+mn-ea"/>
                <a:cs typeface="Times New Roman" panose="02020603050405020304" pitchFamily="18" charset="0"/>
              </a:rPr>
              <a:t>gücləndirilməsi</a:t>
            </a:r>
            <a:endParaRPr lang="en-US" sz="3600" dirty="0">
              <a:effectLst/>
            </a:endParaRPr>
          </a:p>
        </p:txBody>
      </p:sp>
      <p:sp>
        <p:nvSpPr>
          <p:cNvPr id="12" name="TextBox 11">
            <a:extLst>
              <a:ext uri="{FF2B5EF4-FFF2-40B4-BE49-F238E27FC236}">
                <a16:creationId xmlns:a16="http://schemas.microsoft.com/office/drawing/2014/main" id="{4CC06C4B-A376-4140-9F5D-31569486D268}"/>
              </a:ext>
            </a:extLst>
          </p:cNvPr>
          <p:cNvSpPr txBox="1"/>
          <p:nvPr/>
        </p:nvSpPr>
        <p:spPr>
          <a:xfrm>
            <a:off x="253716" y="1582421"/>
            <a:ext cx="6155266" cy="369332"/>
          </a:xfrm>
          <a:prstGeom prst="rect">
            <a:avLst/>
          </a:prstGeom>
          <a:noFill/>
        </p:spPr>
        <p:txBody>
          <a:bodyPr wrap="square">
            <a:spAutoFit/>
          </a:bodyPr>
          <a:lstStyle/>
          <a:p>
            <a:r>
              <a:rPr lang="en-US" sz="1800" b="1" dirty="0" err="1">
                <a:solidFill>
                  <a:schemeClr val="bg2">
                    <a:lumMod val="25000"/>
                  </a:schemeClr>
                </a:solidFill>
                <a:latin typeface="Times New Roman" panose="02020603050405020304" pitchFamily="18" charset="0"/>
                <a:cs typeface="Times New Roman" panose="02020603050405020304" pitchFamily="18" charset="0"/>
              </a:rPr>
              <a:t>Məqsəd</a:t>
            </a:r>
            <a:endParaRPr lang="en-US" dirty="0"/>
          </a:p>
        </p:txBody>
      </p:sp>
      <p:cxnSp>
        <p:nvCxnSpPr>
          <p:cNvPr id="13" name="Straight Connector 12">
            <a:extLst>
              <a:ext uri="{FF2B5EF4-FFF2-40B4-BE49-F238E27FC236}">
                <a16:creationId xmlns:a16="http://schemas.microsoft.com/office/drawing/2014/main" id="{38713809-D7A3-4F73-9E71-5C330CED7469}"/>
              </a:ext>
            </a:extLst>
          </p:cNvPr>
          <p:cNvCxnSpPr>
            <a:cxnSpLocks/>
          </p:cNvCxnSpPr>
          <p:nvPr/>
        </p:nvCxnSpPr>
        <p:spPr>
          <a:xfrm>
            <a:off x="344992" y="1951753"/>
            <a:ext cx="1332661"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7267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647524" y="190871"/>
            <a:ext cx="10087276" cy="5707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sz="3600" b="1" dirty="0">
              <a:solidFill>
                <a:schemeClr val="bg1"/>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3A56BEB7-3606-40BF-9950-E0A7406944DF}"/>
              </a:ext>
            </a:extLst>
          </p:cNvPr>
          <p:cNvSpPr txBox="1"/>
          <p:nvPr/>
        </p:nvSpPr>
        <p:spPr>
          <a:xfrm>
            <a:off x="253716" y="1693296"/>
            <a:ext cx="10016351" cy="3495957"/>
          </a:xfrm>
          <a:prstGeom prst="rect">
            <a:avLst/>
          </a:prstGeom>
          <a:noFill/>
        </p:spPr>
        <p:txBody>
          <a:bodyPr wrap="square">
            <a:spAutoFit/>
          </a:bodyPr>
          <a:lstStyle/>
          <a:p>
            <a:pPr marR="0" lvl="0" defTabSz="914400" rtl="0" eaLnBrk="1" fontAlgn="auto" latinLnBrk="0" hangingPunct="1">
              <a:lnSpc>
                <a:spcPct val="107000"/>
              </a:lnSpc>
              <a:spcBef>
                <a:spcPts val="0"/>
              </a:spcBef>
              <a:spcAft>
                <a:spcPts val="0"/>
              </a:spcAft>
              <a:buClr>
                <a:srgbClr val="4F81BD"/>
              </a:buClr>
              <a:buSzPct val="85000"/>
              <a:tabLst/>
              <a:defRPr/>
            </a:pPr>
            <a:br>
              <a:rPr lang="en-US" sz="1600" dirty="0">
                <a:solidFill>
                  <a:schemeClr val="bg2">
                    <a:lumMod val="25000"/>
                  </a:schemeClr>
                </a:solidFill>
                <a:latin typeface="Times New Roman" panose="02020603050405020304" pitchFamily="18" charset="0"/>
                <a:cs typeface="Times New Roman" panose="02020603050405020304" pitchFamily="18" charset="0"/>
              </a:rPr>
            </a:br>
            <a:r>
              <a:rPr lang="en-US" sz="1600" dirty="0">
                <a:solidFill>
                  <a:schemeClr val="bg2">
                    <a:lumMod val="25000"/>
                  </a:schemeClr>
                </a:solidFill>
                <a:latin typeface="Times New Roman" panose="02020603050405020304" pitchFamily="18" charset="0"/>
                <a:cs typeface="Times New Roman" panose="02020603050405020304" pitchFamily="18" charset="0"/>
              </a:rPr>
              <a:t>ABA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tərəfindən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maliyyə</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savadlılığı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tədbirlərinin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koordinasiyası</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yerli</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beynəlxalq</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təşkili</a:t>
            </a:r>
            <a:r>
              <a:rPr lang="en-US" sz="1600" dirty="0">
                <a:solidFill>
                  <a:schemeClr val="bg2">
                    <a:lumMod val="25000"/>
                  </a:schemeClr>
                </a:solidFill>
                <a:latin typeface="Times New Roman" panose="02020603050405020304" pitchFamily="18" charset="0"/>
                <a:cs typeface="Times New Roman" panose="02020603050405020304" pitchFamily="18" charset="0"/>
              </a:rPr>
              <a:t> və </a:t>
            </a:r>
            <a:r>
              <a:rPr lang="en-US" sz="1600" dirty="0" err="1">
                <a:solidFill>
                  <a:schemeClr val="bg2">
                    <a:lumMod val="25000"/>
                  </a:schemeClr>
                </a:solidFill>
                <a:latin typeface="Times New Roman" panose="02020603050405020304" pitchFamily="18" charset="0"/>
                <a:cs typeface="Times New Roman" panose="02020603050405020304" pitchFamily="18" charset="0"/>
              </a:rPr>
              <a:t>hesabatlığının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təmin</a:t>
            </a:r>
            <a:r>
              <a:rPr lang="en-US" sz="1600" dirty="0">
                <a:solidFill>
                  <a:schemeClr val="bg2">
                    <a:lumMod val="25000"/>
                  </a:schemeClr>
                </a:solidFill>
                <a:latin typeface="Times New Roman" panose="02020603050405020304" pitchFamily="18" charset="0"/>
                <a:cs typeface="Times New Roman" panose="02020603050405020304" pitchFamily="18" charset="0"/>
              </a:rPr>
              <a:t> </a:t>
            </a:r>
            <a:r>
              <a:rPr lang="en-US" sz="1600" dirty="0" err="1">
                <a:solidFill>
                  <a:schemeClr val="bg2">
                    <a:lumMod val="25000"/>
                  </a:schemeClr>
                </a:solidFill>
                <a:latin typeface="Times New Roman" panose="02020603050405020304" pitchFamily="18" charset="0"/>
                <a:cs typeface="Times New Roman" panose="02020603050405020304" pitchFamily="18" charset="0"/>
              </a:rPr>
              <a:t>edilməsi</a:t>
            </a:r>
            <a:r>
              <a:rPr lang="en-US" sz="1600" dirty="0">
                <a:solidFill>
                  <a:schemeClr val="bg2">
                    <a:lumMod val="25000"/>
                  </a:schemeClr>
                </a:solidFill>
                <a:latin typeface="Times New Roman" panose="02020603050405020304" pitchFamily="18" charset="0"/>
                <a:cs typeface="Times New Roman" panose="02020603050405020304" pitchFamily="18" charset="0"/>
              </a:rPr>
              <a:t>.</a:t>
            </a:r>
          </a:p>
          <a:p>
            <a:pPr marR="0" lvl="0" defTabSz="914400" rtl="0" eaLnBrk="1" fontAlgn="auto" latinLnBrk="0" hangingPunct="1">
              <a:lnSpc>
                <a:spcPct val="107000"/>
              </a:lnSpc>
              <a:spcBef>
                <a:spcPts val="0"/>
              </a:spcBef>
              <a:spcAft>
                <a:spcPts val="0"/>
              </a:spcAft>
              <a:buClr>
                <a:srgbClr val="4F81BD"/>
              </a:buClr>
              <a:buSzPct val="85000"/>
              <a:tabLst/>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R="0" lvl="0" defTabSz="914400" rtl="0" eaLnBrk="1" fontAlgn="auto" latinLnBrk="0" hangingPunct="1">
              <a:lnSpc>
                <a:spcPct val="107000"/>
              </a:lnSpc>
              <a:spcBef>
                <a:spcPts val="0"/>
              </a:spcBef>
              <a:spcAft>
                <a:spcPts val="0"/>
              </a:spcAft>
              <a:buClr>
                <a:srgbClr val="4F81BD"/>
              </a:buClr>
              <a:buSzPct val="85000"/>
              <a:tabLst/>
              <a:defRPr/>
            </a:pPr>
            <a:endParaRPr kumimoji="0" lang="az-Latn-AZ" sz="1600" b="0" i="0" u="none" strike="noStrike" kern="1200" cap="none" spc="0" normalizeH="0" baseline="0" noProof="0" dirty="0">
              <a:ln>
                <a:noFill/>
              </a:ln>
              <a:solidFill>
                <a:schemeClr val="bg2">
                  <a:lumMod val="2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r>
              <a:rPr lang="az-Latn-AZ" b="1" dirty="0">
                <a:solidFill>
                  <a:schemeClr val="bg2">
                    <a:lumMod val="25000"/>
                  </a:schemeClr>
                </a:solidFill>
                <a:latin typeface="Times New Roman" panose="02020603050405020304" pitchFamily="18" charset="0"/>
                <a:cs typeface="Times New Roman" panose="02020603050405020304" pitchFamily="18" charset="0"/>
              </a:rPr>
              <a:t>Strateji hədəfə nail olmaq üçün nəzərdə tutulan tədbirlər:</a:t>
            </a:r>
          </a:p>
          <a:p>
            <a:endParaRPr lang="az-Latn-AZ" sz="1600" b="1"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Maliyyə savadlılığı üzrə ümumilikdə sektor səviyyəsində və əlaqələndirilmiş proqramın formalaşdırılması;</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Yerli və beynəlxalq, xüsusilə Türkdilli Dövlətlərin Bank Assosiasiyaları Şurasının üzvləri arasında maliyyə savadlılığı yarışlarının və tədbirlərinin təşkili;</a:t>
            </a:r>
          </a:p>
          <a:p>
            <a:pPr marL="342900" indent="-342900">
              <a:lnSpc>
                <a:spcPct val="107000"/>
              </a:lnSpc>
              <a:buClr>
                <a:srgbClr val="DABA86"/>
              </a:buClr>
              <a:buSzPct val="120000"/>
              <a:buFont typeface="Arial" panose="020B0604020202020204" pitchFamily="34" charset="0"/>
              <a:buChar char="•"/>
              <a:defRPr/>
            </a:pPr>
            <a:endParaRPr lang="az-Latn-AZ" sz="1600" dirty="0">
              <a:solidFill>
                <a:schemeClr val="bg2">
                  <a:lumMod val="25000"/>
                </a:schemeClr>
              </a:solidFill>
              <a:latin typeface="Times New Roman" panose="02020603050405020304" pitchFamily="18" charset="0"/>
              <a:cs typeface="Times New Roman" panose="02020603050405020304" pitchFamily="18" charset="0"/>
            </a:endParaRPr>
          </a:p>
          <a:p>
            <a:pPr marL="342900" indent="-342900">
              <a:lnSpc>
                <a:spcPct val="107000"/>
              </a:lnSpc>
              <a:buClr>
                <a:srgbClr val="DABA86"/>
              </a:buClr>
              <a:buSzPct val="120000"/>
              <a:buFont typeface="Arial" panose="020B0604020202020204" pitchFamily="34" charset="0"/>
              <a:buChar char="•"/>
              <a:defRPr/>
            </a:pPr>
            <a:r>
              <a:rPr lang="az-Latn-AZ" sz="1600" dirty="0">
                <a:solidFill>
                  <a:schemeClr val="bg2">
                    <a:lumMod val="25000"/>
                  </a:schemeClr>
                </a:solidFill>
                <a:latin typeface="Times New Roman" panose="02020603050405020304" pitchFamily="18" charset="0"/>
                <a:cs typeface="Times New Roman" panose="02020603050405020304" pitchFamily="18" charset="0"/>
              </a:rPr>
              <a:t>Maarifləndirmə və peşəkar inkişafı üzrə maliyyə sektorunun ortaq Tədris Mərkəzinin yaradılması. </a:t>
            </a:r>
          </a:p>
        </p:txBody>
      </p:sp>
      <p:sp>
        <p:nvSpPr>
          <p:cNvPr id="8" name="Прямоугольник 4">
            <a:extLst>
              <a:ext uri="{FF2B5EF4-FFF2-40B4-BE49-F238E27FC236}">
                <a16:creationId xmlns:a16="http://schemas.microsoft.com/office/drawing/2014/main" id="{234193B3-AE81-4799-9650-B406D6889CAB}"/>
              </a:ext>
            </a:extLst>
          </p:cNvPr>
          <p:cNvSpPr/>
          <p:nvPr/>
        </p:nvSpPr>
        <p:spPr>
          <a:xfrm>
            <a:off x="0" y="126017"/>
            <a:ext cx="12192000" cy="1176571"/>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9" name="Прямоугольник 4">
            <a:extLst>
              <a:ext uri="{FF2B5EF4-FFF2-40B4-BE49-F238E27FC236}">
                <a16:creationId xmlns:a16="http://schemas.microsoft.com/office/drawing/2014/main" id="{2868E867-AF5F-4615-89BE-BFB94518044A}"/>
              </a:ext>
            </a:extLst>
          </p:cNvPr>
          <p:cNvSpPr/>
          <p:nvPr/>
        </p:nvSpPr>
        <p:spPr>
          <a:xfrm>
            <a:off x="0" y="-1"/>
            <a:ext cx="12192000" cy="1269999"/>
          </a:xfrm>
          <a:prstGeom prst="rect">
            <a:avLst/>
          </a:prstGeom>
          <a:solidFill>
            <a:srgbClr val="19274C"/>
          </a:solidFill>
          <a:effectLst/>
        </p:spPr>
        <p:style>
          <a:lnRef idx="0">
            <a:schemeClr val="dk1"/>
          </a:lnRef>
          <a:fillRef idx="3">
            <a:schemeClr val="dk1"/>
          </a:fillRef>
          <a:effectRef idx="3">
            <a:schemeClr val="dk1"/>
          </a:effectRef>
          <a:fontRef idx="minor">
            <a:schemeClr val="lt1"/>
          </a:fontRef>
        </p:style>
        <p:txBody>
          <a:bodyPr rtlCol="0" anchor="ctr"/>
          <a:lstStyle/>
          <a:p>
            <a:pPr marL="0" algn="ctr" rtl="0" eaLnBrk="1" latinLnBrk="0" hangingPunct="1">
              <a:spcBef>
                <a:spcPts val="0"/>
              </a:spcBef>
              <a:spcAft>
                <a:spcPts val="0"/>
              </a:spcAft>
            </a:pPr>
            <a:endParaRPr lang="en-US" sz="3600" dirty="0">
              <a:effectLst/>
              <a:latin typeface="Times New Roman" panose="02020603050405020304" pitchFamily="18" charset="0"/>
              <a:cs typeface="Times New Roman" panose="02020603050405020304" pitchFamily="18" charset="0"/>
            </a:endParaRPr>
          </a:p>
        </p:txBody>
      </p:sp>
      <p:pic>
        <p:nvPicPr>
          <p:cNvPr id="10" name="Рисунок 8">
            <a:extLst>
              <a:ext uri="{FF2B5EF4-FFF2-40B4-BE49-F238E27FC236}">
                <a16:creationId xmlns:a16="http://schemas.microsoft.com/office/drawing/2014/main" id="{92B1AB28-1209-4BD8-B5B0-F7F82118A83A}"/>
              </a:ext>
            </a:extLst>
          </p:cNvPr>
          <p:cNvPicPr>
            <a:picLocks noChangeAspect="1"/>
          </p:cNvPicPr>
          <p:nvPr/>
        </p:nvPicPr>
        <p:blipFill>
          <a:blip r:embed="rId2"/>
          <a:stretch>
            <a:fillRect/>
          </a:stretch>
        </p:blipFill>
        <p:spPr>
          <a:xfrm>
            <a:off x="179009" y="126017"/>
            <a:ext cx="935032" cy="935032"/>
          </a:xfrm>
          <a:prstGeom prst="rect">
            <a:avLst/>
          </a:prstGeom>
        </p:spPr>
      </p:pic>
      <p:sp>
        <p:nvSpPr>
          <p:cNvPr id="11" name="TextBox 10">
            <a:extLst>
              <a:ext uri="{FF2B5EF4-FFF2-40B4-BE49-F238E27FC236}">
                <a16:creationId xmlns:a16="http://schemas.microsoft.com/office/drawing/2014/main" id="{7FE7B890-FEC3-4D22-BD38-15361DBC03FA}"/>
              </a:ext>
            </a:extLst>
          </p:cNvPr>
          <p:cNvSpPr txBox="1"/>
          <p:nvPr/>
        </p:nvSpPr>
        <p:spPr>
          <a:xfrm>
            <a:off x="1401234" y="270367"/>
            <a:ext cx="9640508" cy="646331"/>
          </a:xfrm>
          <a:prstGeom prst="rect">
            <a:avLst/>
          </a:prstGeom>
          <a:noFill/>
        </p:spPr>
        <p:txBody>
          <a:bodyPr wrap="square">
            <a:spAutoFit/>
          </a:bodyPr>
          <a:lstStyle/>
          <a:p>
            <a:pPr marL="0" algn="ctr" rtl="0" eaLnBrk="1" latinLnBrk="0" hangingPunct="1">
              <a:spcBef>
                <a:spcPts val="0"/>
              </a:spcBef>
              <a:spcAft>
                <a:spcPts val="0"/>
              </a:spcAft>
            </a:pPr>
            <a:r>
              <a:rPr lang="az-Latn-AZ" sz="3600" b="1" kern="1200" dirty="0">
                <a:solidFill>
                  <a:srgbClr val="FFFFFF"/>
                </a:solidFill>
                <a:effectLst/>
                <a:latin typeface="Times New Roman" panose="02020603050405020304" pitchFamily="18" charset="0"/>
                <a:ea typeface="+mn-ea"/>
                <a:cs typeface="Times New Roman" panose="02020603050405020304" pitchFamily="18" charset="0"/>
              </a:rPr>
              <a:t>Maarifləndirmə tədbirlərinin genişləndirilməsi</a:t>
            </a:r>
            <a:endParaRPr lang="en-US" sz="3600" dirty="0">
              <a:effectLst/>
            </a:endParaRPr>
          </a:p>
        </p:txBody>
      </p:sp>
      <p:sp>
        <p:nvSpPr>
          <p:cNvPr id="12" name="TextBox 11">
            <a:extLst>
              <a:ext uri="{FF2B5EF4-FFF2-40B4-BE49-F238E27FC236}">
                <a16:creationId xmlns:a16="http://schemas.microsoft.com/office/drawing/2014/main" id="{A438E7CF-19E2-4C4A-AE64-125AED98A82D}"/>
              </a:ext>
            </a:extLst>
          </p:cNvPr>
          <p:cNvSpPr txBox="1"/>
          <p:nvPr/>
        </p:nvSpPr>
        <p:spPr>
          <a:xfrm>
            <a:off x="253716" y="1582421"/>
            <a:ext cx="6155266" cy="369332"/>
          </a:xfrm>
          <a:prstGeom prst="rect">
            <a:avLst/>
          </a:prstGeom>
          <a:noFill/>
        </p:spPr>
        <p:txBody>
          <a:bodyPr wrap="square">
            <a:spAutoFit/>
          </a:bodyPr>
          <a:lstStyle/>
          <a:p>
            <a:r>
              <a:rPr lang="en-US" sz="1800" b="1" dirty="0" err="1">
                <a:solidFill>
                  <a:schemeClr val="bg2">
                    <a:lumMod val="25000"/>
                  </a:schemeClr>
                </a:solidFill>
                <a:latin typeface="Times New Roman" panose="02020603050405020304" pitchFamily="18" charset="0"/>
                <a:cs typeface="Times New Roman" panose="02020603050405020304" pitchFamily="18" charset="0"/>
              </a:rPr>
              <a:t>Məqsəd</a:t>
            </a:r>
            <a:endParaRPr lang="en-US" dirty="0"/>
          </a:p>
        </p:txBody>
      </p:sp>
      <p:cxnSp>
        <p:nvCxnSpPr>
          <p:cNvPr id="13" name="Straight Connector 12">
            <a:extLst>
              <a:ext uri="{FF2B5EF4-FFF2-40B4-BE49-F238E27FC236}">
                <a16:creationId xmlns:a16="http://schemas.microsoft.com/office/drawing/2014/main" id="{04FAB6D4-E6D0-4CB0-853D-E9084C36C025}"/>
              </a:ext>
            </a:extLst>
          </p:cNvPr>
          <p:cNvCxnSpPr>
            <a:cxnSpLocks/>
          </p:cNvCxnSpPr>
          <p:nvPr/>
        </p:nvCxnSpPr>
        <p:spPr>
          <a:xfrm>
            <a:off x="344992" y="1951753"/>
            <a:ext cx="1332661" cy="0"/>
          </a:xfrm>
          <a:prstGeom prst="line">
            <a:avLst/>
          </a:prstGeom>
          <a:ln w="19050">
            <a:solidFill>
              <a:srgbClr val="DABA86"/>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A0D106F-B666-4136-8F06-7471B34811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0295" y="1702109"/>
            <a:ext cx="2711705" cy="4896135"/>
          </a:xfrm>
          <a:prstGeom prst="rect">
            <a:avLst/>
          </a:prstGeom>
        </p:spPr>
      </p:pic>
      <p:cxnSp>
        <p:nvCxnSpPr>
          <p:cNvPr id="17" name="Straight Connector 16">
            <a:extLst>
              <a:ext uri="{FF2B5EF4-FFF2-40B4-BE49-F238E27FC236}">
                <a16:creationId xmlns:a16="http://schemas.microsoft.com/office/drawing/2014/main" id="{DCC5BC0E-D840-404F-9BEE-BE1941E88F74}"/>
              </a:ext>
            </a:extLst>
          </p:cNvPr>
          <p:cNvCxnSpPr>
            <a:cxnSpLocks/>
          </p:cNvCxnSpPr>
          <p:nvPr/>
        </p:nvCxnSpPr>
        <p:spPr>
          <a:xfrm>
            <a:off x="0" y="6093365"/>
            <a:ext cx="11353800" cy="0"/>
          </a:xfrm>
          <a:prstGeom prst="line">
            <a:avLst/>
          </a:prstGeom>
          <a:ln w="19050">
            <a:gradFill>
              <a:gsLst>
                <a:gs pos="19000">
                  <a:srgbClr val="CFA764"/>
                </a:gs>
                <a:gs pos="100000">
                  <a:srgbClr val="FBF7F4"/>
                </a:gs>
              </a:gsLst>
              <a:lin ang="168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2942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A5E3A74-6934-4CC9-6F84-1CB1C4BF8573}"/>
              </a:ext>
            </a:extLst>
          </p:cNvPr>
          <p:cNvSpPr/>
          <p:nvPr/>
        </p:nvSpPr>
        <p:spPr>
          <a:xfrm>
            <a:off x="285748" y="2895600"/>
            <a:ext cx="1348964" cy="3497579"/>
          </a:xfrm>
          <a:prstGeom prst="rect">
            <a:avLst/>
          </a:prstGeom>
          <a:solidFill>
            <a:srgbClr val="FBF7F4"/>
          </a:solidFill>
          <a:ln>
            <a:solidFill>
              <a:srgbClr val="DABA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Dövlət</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tənzimləyici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qurumlarla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müntəzəm</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tematik</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görüş</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mexanizmlərinin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yaradılması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Ekspert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qrupları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prioritet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mövzuların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illik</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yol</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xəritəsi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əsasında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müəyyən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edilməsi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Qanunvericilik</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təşəbbüsləri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bankların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mövqelərinin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əvvəlcədən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toplanması</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ümumiləşdirilməsi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Üzvlərlə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kommunikasiya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kanallarının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institusionallaşdırılması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Mətbuat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vasitəsi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ilə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lobbiçilik</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imkanlarının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genişləndirilməsi</a:t>
            </a:r>
            <a:r>
              <a:rPr lang="en-US" sz="800" dirty="0">
                <a:solidFill>
                  <a:schemeClr val="bg2">
                    <a:lumMod val="25000"/>
                  </a:schemeClr>
                </a:solidFill>
                <a:latin typeface="Corbel" panose="020B0503020204020204" pitchFamily="34" charset="0"/>
                <a:cs typeface="Times New Roman" panose="02020603050405020304" pitchFamily="18" charset="0"/>
              </a:rPr>
              <a:t>.</a:t>
            </a:r>
          </a:p>
        </p:txBody>
      </p:sp>
      <p:sp>
        <p:nvSpPr>
          <p:cNvPr id="23" name="Rectangle 22">
            <a:extLst>
              <a:ext uri="{FF2B5EF4-FFF2-40B4-BE49-F238E27FC236}">
                <a16:creationId xmlns:a16="http://schemas.microsoft.com/office/drawing/2014/main" id="{2F220BDA-193F-DFAE-B809-7CF0128BFB24}"/>
              </a:ext>
            </a:extLst>
          </p:cNvPr>
          <p:cNvSpPr/>
          <p:nvPr/>
        </p:nvSpPr>
        <p:spPr>
          <a:xfrm>
            <a:off x="4629855" y="2895600"/>
            <a:ext cx="1366716" cy="3497579"/>
          </a:xfrm>
          <a:prstGeom prst="rect">
            <a:avLst/>
          </a:prstGeom>
          <a:solidFill>
            <a:srgbClr val="FBF7F4"/>
          </a:solidFill>
          <a:ln w="9525">
            <a:solidFill>
              <a:srgbClr val="DABA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az-Latn-AZ" sz="800" dirty="0">
              <a:solidFill>
                <a:schemeClr val="bg2">
                  <a:lumMod val="25000"/>
                </a:schemeClr>
              </a:solidFill>
              <a:latin typeface="Corbel" panose="020B0503020204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id="{4E3F22C6-89E9-7BA5-0700-97F7019061B8}"/>
              </a:ext>
            </a:extLst>
          </p:cNvPr>
          <p:cNvSpPr/>
          <p:nvPr/>
        </p:nvSpPr>
        <p:spPr>
          <a:xfrm>
            <a:off x="3178860" y="2908323"/>
            <a:ext cx="1366716" cy="3497579"/>
          </a:xfrm>
          <a:prstGeom prst="rect">
            <a:avLst/>
          </a:prstGeom>
          <a:solidFill>
            <a:srgbClr val="FBF7F4"/>
          </a:solidFill>
          <a:ln w="9525">
            <a:solidFill>
              <a:srgbClr val="DABA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id="{FF26FBF2-B066-0EBF-DC9F-1F04EE88CBDF}"/>
              </a:ext>
            </a:extLst>
          </p:cNvPr>
          <p:cNvSpPr/>
          <p:nvPr/>
        </p:nvSpPr>
        <p:spPr>
          <a:xfrm>
            <a:off x="1727866" y="2895600"/>
            <a:ext cx="1366716" cy="3497579"/>
          </a:xfrm>
          <a:prstGeom prst="rect">
            <a:avLst/>
          </a:prstGeom>
          <a:solidFill>
            <a:srgbClr val="FBF7F4"/>
          </a:solidFill>
          <a:ln w="9525">
            <a:solidFill>
              <a:srgbClr val="DABA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id="{1EF4CC87-B1D4-E4FD-81B7-5147627CA22A}"/>
              </a:ext>
            </a:extLst>
          </p:cNvPr>
          <p:cNvSpPr/>
          <p:nvPr/>
        </p:nvSpPr>
        <p:spPr>
          <a:xfrm>
            <a:off x="7531843" y="2895600"/>
            <a:ext cx="1366716" cy="3497579"/>
          </a:xfrm>
          <a:prstGeom prst="rect">
            <a:avLst/>
          </a:prstGeom>
          <a:solidFill>
            <a:srgbClr val="FBF7F4"/>
          </a:solidFill>
          <a:ln w="9525">
            <a:solidFill>
              <a:srgbClr val="DABA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Clr>
                <a:srgbClr val="CB9E55"/>
              </a:buClr>
              <a:buFont typeface="Arial" panose="020B0604020202020204" pitchFamily="34" charset="0"/>
              <a:buChar char="•"/>
            </a:pPr>
            <a:r>
              <a:rPr lang="en-US" sz="800" dirty="0">
                <a:solidFill>
                  <a:schemeClr val="bg2">
                    <a:lumMod val="25000"/>
                  </a:schemeClr>
                </a:solidFill>
                <a:latin typeface="Corbel" panose="020B0503020204020204" pitchFamily="34" charset="0"/>
                <a:cs typeface="Times New Roman" panose="02020603050405020304" pitchFamily="18" charset="0"/>
              </a:rPr>
              <a:t>ESİ və </a:t>
            </a:r>
            <a:r>
              <a:rPr lang="en-US" sz="800" dirty="0" err="1">
                <a:solidFill>
                  <a:schemeClr val="bg2">
                    <a:lumMod val="25000"/>
                  </a:schemeClr>
                </a:solidFill>
                <a:latin typeface="Corbel" panose="020B0503020204020204" pitchFamily="34" charset="0"/>
                <a:cs typeface="Times New Roman" panose="02020603050405020304" pitchFamily="18" charset="0"/>
              </a:rPr>
              <a:t>Dayanıqlı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bankçılıq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Ekspert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Qrupunun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gücləndirilməsi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a:solidFill>
                  <a:schemeClr val="bg2">
                    <a:lumMod val="25000"/>
                  </a:schemeClr>
                </a:solidFill>
                <a:latin typeface="Corbel" panose="020B0503020204020204" pitchFamily="34" charset="0"/>
                <a:cs typeface="Times New Roman" panose="02020603050405020304" pitchFamily="18" charset="0"/>
              </a:rPr>
              <a:t>ABA-</a:t>
            </a:r>
            <a:r>
              <a:rPr lang="en-US" sz="800" dirty="0" err="1">
                <a:solidFill>
                  <a:schemeClr val="bg2">
                    <a:lumMod val="25000"/>
                  </a:schemeClr>
                </a:solidFill>
                <a:latin typeface="Corbel" panose="020B0503020204020204" pitchFamily="34" charset="0"/>
                <a:cs typeface="Times New Roman" panose="02020603050405020304" pitchFamily="18" charset="0"/>
              </a:rPr>
              <a:t>nın</a:t>
            </a:r>
            <a:r>
              <a:rPr lang="en-US" sz="800" dirty="0">
                <a:solidFill>
                  <a:schemeClr val="bg2">
                    <a:lumMod val="25000"/>
                  </a:schemeClr>
                </a:solidFill>
                <a:latin typeface="Corbel" panose="020B0503020204020204" pitchFamily="34" charset="0"/>
                <a:cs typeface="Times New Roman" panose="02020603050405020304" pitchFamily="18" charset="0"/>
              </a:rPr>
              <a:t> COP29 </a:t>
            </a:r>
            <a:r>
              <a:rPr lang="en-US" sz="800" dirty="0" err="1">
                <a:solidFill>
                  <a:schemeClr val="bg2">
                    <a:lumMod val="25000"/>
                  </a:schemeClr>
                </a:solidFill>
                <a:latin typeface="Corbel" panose="020B0503020204020204" pitchFamily="34" charset="0"/>
                <a:cs typeface="Times New Roman" panose="02020603050405020304" pitchFamily="18" charset="0"/>
              </a:rPr>
              <a:t>çərçivəsindəki</a:t>
            </a:r>
            <a:r>
              <a:rPr lang="en-US" sz="800" dirty="0">
                <a:solidFill>
                  <a:schemeClr val="bg2">
                    <a:lumMod val="25000"/>
                  </a:schemeClr>
                </a:solidFill>
                <a:latin typeface="Corbel" panose="020B0503020204020204" pitchFamily="34" charset="0"/>
                <a:cs typeface="Times New Roman" panose="02020603050405020304" pitchFamily="18" charset="0"/>
              </a:rPr>
              <a:t> 2 </a:t>
            </a:r>
            <a:r>
              <a:rPr lang="en-US" sz="800" dirty="0" err="1">
                <a:solidFill>
                  <a:schemeClr val="bg2">
                    <a:lumMod val="25000"/>
                  </a:schemeClr>
                </a:solidFill>
                <a:latin typeface="Corbel" panose="020B0503020204020204" pitchFamily="34" charset="0"/>
                <a:cs typeface="Times New Roman" panose="02020603050405020304" pitchFamily="18" charset="0"/>
              </a:rPr>
              <a:t>mlrd</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manatlıq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təşviq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bəyanatının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yerinə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yetirilməsi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tədbirlərin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koordinasiyası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Beynəlxalq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maliyyə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institutları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ilə</a:t>
            </a:r>
            <a:r>
              <a:rPr lang="en-US" sz="800" dirty="0">
                <a:solidFill>
                  <a:schemeClr val="bg2">
                    <a:lumMod val="25000"/>
                  </a:schemeClr>
                </a:solidFill>
                <a:latin typeface="Corbel" panose="020B0503020204020204" pitchFamily="34" charset="0"/>
                <a:cs typeface="Times New Roman" panose="02020603050405020304" pitchFamily="18" charset="0"/>
              </a:rPr>
              <a:t> ESİ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əməkdaşlıqların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genişləndirilməsi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a:solidFill>
                  <a:schemeClr val="bg2">
                    <a:lumMod val="25000"/>
                  </a:schemeClr>
                </a:solidFill>
                <a:latin typeface="Corbel" panose="020B0503020204020204" pitchFamily="34" charset="0"/>
                <a:cs typeface="Times New Roman" panose="02020603050405020304" pitchFamily="18" charset="0"/>
              </a:rPr>
              <a:t>ESİ </a:t>
            </a:r>
            <a:r>
              <a:rPr lang="en-US" sz="800" dirty="0" err="1">
                <a:solidFill>
                  <a:schemeClr val="bg2">
                    <a:lumMod val="25000"/>
                  </a:schemeClr>
                </a:solidFill>
                <a:latin typeface="Corbel" panose="020B0503020204020204" pitchFamily="34" charset="0"/>
                <a:cs typeface="Times New Roman" panose="02020603050405020304" pitchFamily="18" charset="0"/>
              </a:rPr>
              <a:t>məlumatlarının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toplanması</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sektor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ümumiləşdirilmiş</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icmalların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hazırlanması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Maarifləndirici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tədbirlərin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genişləndirilməsi</a:t>
            </a:r>
            <a:r>
              <a:rPr lang="en-US" sz="800" dirty="0">
                <a:solidFill>
                  <a:schemeClr val="bg2">
                    <a:lumMod val="25000"/>
                  </a:schemeClr>
                </a:solidFill>
                <a:latin typeface="Corbel" panose="020B0503020204020204" pitchFamily="34" charset="0"/>
                <a:cs typeface="Times New Roman" panose="02020603050405020304" pitchFamily="18" charset="0"/>
              </a:rPr>
              <a:t>.</a:t>
            </a:r>
          </a:p>
        </p:txBody>
      </p:sp>
      <p:sp>
        <p:nvSpPr>
          <p:cNvPr id="28" name="Rectangle 27">
            <a:extLst>
              <a:ext uri="{FF2B5EF4-FFF2-40B4-BE49-F238E27FC236}">
                <a16:creationId xmlns:a16="http://schemas.microsoft.com/office/drawing/2014/main" id="{584ECD1B-7EB4-BA60-FCAF-080CBC239A9E}"/>
              </a:ext>
            </a:extLst>
          </p:cNvPr>
          <p:cNvSpPr/>
          <p:nvPr/>
        </p:nvSpPr>
        <p:spPr>
          <a:xfrm>
            <a:off x="6089723" y="2895600"/>
            <a:ext cx="1360449" cy="3497579"/>
          </a:xfrm>
          <a:prstGeom prst="rect">
            <a:avLst/>
          </a:prstGeom>
          <a:solidFill>
            <a:srgbClr val="FBF7F4"/>
          </a:solidFill>
          <a:ln w="9525">
            <a:solidFill>
              <a:srgbClr val="DABA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en-US" sz="6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az-Latn-AZ" sz="800" dirty="0">
                <a:solidFill>
                  <a:schemeClr val="bg2">
                    <a:lumMod val="25000"/>
                  </a:schemeClr>
                </a:solidFill>
                <a:latin typeface="Corbel" panose="020B0503020204020204" pitchFamily="34" charset="0"/>
                <a:cs typeface="Times New Roman" panose="02020603050405020304" pitchFamily="18" charset="0"/>
              </a:rPr>
              <a:t>R</a:t>
            </a:r>
            <a:r>
              <a:rPr lang="en-US" sz="800" dirty="0" err="1">
                <a:solidFill>
                  <a:schemeClr val="bg2">
                    <a:lumMod val="25000"/>
                  </a:schemeClr>
                </a:solidFill>
                <a:latin typeface="Corbel" panose="020B0503020204020204" pitchFamily="34" charset="0"/>
                <a:cs typeface="Times New Roman" panose="02020603050405020304" pitchFamily="18" charset="0"/>
              </a:rPr>
              <a:t>əqəmsal</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transformasiya</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süni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intelekt</a:t>
            </a:r>
            <a:r>
              <a:rPr lang="az-Latn-AZ"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Ekspert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Qrupunun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yaradılması</a:t>
            </a:r>
            <a:r>
              <a:rPr lang="en-US" sz="800" dirty="0">
                <a:solidFill>
                  <a:schemeClr val="bg2">
                    <a:lumMod val="25000"/>
                  </a:schemeClr>
                </a:solidFill>
                <a:latin typeface="Corbel" panose="020B0503020204020204" pitchFamily="34" charset="0"/>
                <a:cs typeface="Times New Roman" panose="02020603050405020304" pitchFamily="18" charset="0"/>
              </a:rPr>
              <a:t>;</a:t>
            </a:r>
            <a:endParaRPr lang="az-Latn-AZ"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endParaRPr lang="az-Latn-AZ"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az-Latn-AZ" sz="800" dirty="0">
                <a:solidFill>
                  <a:schemeClr val="bg2">
                    <a:lumMod val="25000"/>
                  </a:schemeClr>
                </a:solidFill>
                <a:latin typeface="Corbel" panose="020B0503020204020204" pitchFamily="34" charset="0"/>
                <a:cs typeface="Times New Roman" panose="02020603050405020304" pitchFamily="18" charset="0"/>
              </a:rPr>
              <a:t>Süni intellekt, RPA, BaaS, Embedded Finance və </a:t>
            </a:r>
            <a:r>
              <a:rPr lang="az-Latn-AZ" sz="800">
                <a:solidFill>
                  <a:schemeClr val="bg2">
                    <a:lumMod val="25000"/>
                  </a:schemeClr>
                </a:solidFill>
                <a:latin typeface="Corbel" panose="020B0503020204020204" pitchFamily="34" charset="0"/>
                <a:cs typeface="Times New Roman" panose="02020603050405020304" pitchFamily="18" charset="0"/>
              </a:rPr>
              <a:t>Open Data </a:t>
            </a:r>
            <a:r>
              <a:rPr lang="az-Latn-AZ" sz="800" dirty="0">
                <a:solidFill>
                  <a:schemeClr val="bg2">
                    <a:lumMod val="25000"/>
                  </a:schemeClr>
                </a:solidFill>
                <a:latin typeface="Corbel" panose="020B0503020204020204" pitchFamily="34" charset="0"/>
                <a:cs typeface="Times New Roman" panose="02020603050405020304" pitchFamily="18" charset="0"/>
              </a:rPr>
              <a:t>üzrə konkret təşəbbüslərin icrası</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Dövlət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qurumları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ilə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məlumat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inteqrasiyasını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dəstəkləyən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texniki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həllərin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araşdırılması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Kiber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təhlükəsizlik</a:t>
            </a:r>
            <a:r>
              <a:rPr lang="az-Latn-AZ"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sektor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tövsiyələrinin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hazırlanması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Rəqəmsal</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transformasiya</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kiber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təhlükəsizlik</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təlim</a:t>
            </a:r>
            <a:r>
              <a:rPr lang="az-Latn-AZ" sz="800" dirty="0">
                <a:solidFill>
                  <a:schemeClr val="bg2">
                    <a:lumMod val="25000"/>
                  </a:schemeClr>
                </a:solidFill>
                <a:latin typeface="Corbel" panose="020B0503020204020204" pitchFamily="34" charset="0"/>
                <a:cs typeface="Times New Roman" panose="02020603050405020304" pitchFamily="18" charset="0"/>
              </a:rPr>
              <a:t>lərinin </a:t>
            </a:r>
            <a:r>
              <a:rPr lang="en-US" sz="800" dirty="0" err="1">
                <a:solidFill>
                  <a:schemeClr val="bg2">
                    <a:lumMod val="25000"/>
                  </a:schemeClr>
                </a:solidFill>
                <a:latin typeface="Corbel" panose="020B0503020204020204" pitchFamily="34" charset="0"/>
                <a:cs typeface="Times New Roman" panose="02020603050405020304" pitchFamily="18" charset="0"/>
              </a:rPr>
              <a:t>təşkili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Alternativ</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bankçılıq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məhsullarını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təşviqi</a:t>
            </a:r>
            <a:endParaRPr lang="en-US" sz="800" dirty="0">
              <a:solidFill>
                <a:schemeClr val="bg2">
                  <a:lumMod val="25000"/>
                </a:schemeClr>
              </a:solidFill>
              <a:latin typeface="Corbel" panose="020B0503020204020204"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id="{6B8B21C1-C86E-588F-57DF-B9FC97789378}"/>
              </a:ext>
            </a:extLst>
          </p:cNvPr>
          <p:cNvSpPr/>
          <p:nvPr/>
        </p:nvSpPr>
        <p:spPr>
          <a:xfrm>
            <a:off x="8991713" y="2895600"/>
            <a:ext cx="1366716" cy="3497579"/>
          </a:xfrm>
          <a:prstGeom prst="rect">
            <a:avLst/>
          </a:prstGeom>
          <a:solidFill>
            <a:srgbClr val="FBF7F4"/>
          </a:solidFill>
          <a:ln w="9525">
            <a:solidFill>
              <a:srgbClr val="DABA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en-US" sz="700" dirty="0">
              <a:solidFill>
                <a:schemeClr val="bg2">
                  <a:lumMod val="25000"/>
                </a:schemeClr>
              </a:solidFill>
              <a:latin typeface="Corbel" panose="020B0503020204020204" pitchFamily="34" charset="0"/>
              <a:cs typeface="Times New Roman" panose="02020603050405020304" pitchFamily="18" charset="0"/>
            </a:endParaRPr>
          </a:p>
        </p:txBody>
      </p:sp>
      <p:sp>
        <p:nvSpPr>
          <p:cNvPr id="31" name="Rectangle 30">
            <a:extLst>
              <a:ext uri="{FF2B5EF4-FFF2-40B4-BE49-F238E27FC236}">
                <a16:creationId xmlns:a16="http://schemas.microsoft.com/office/drawing/2014/main" id="{D3D8F8C0-D945-6E41-24ED-4D7FE454FD4D}"/>
              </a:ext>
            </a:extLst>
          </p:cNvPr>
          <p:cNvSpPr/>
          <p:nvPr/>
        </p:nvSpPr>
        <p:spPr>
          <a:xfrm>
            <a:off x="10451583" y="2895600"/>
            <a:ext cx="1366716" cy="3497579"/>
          </a:xfrm>
          <a:prstGeom prst="rect">
            <a:avLst/>
          </a:prstGeom>
          <a:solidFill>
            <a:srgbClr val="FBF7F4"/>
          </a:solidFill>
          <a:ln w="9525">
            <a:solidFill>
              <a:srgbClr val="DABA8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id="{71E60B0A-64E7-4DD0-9A1B-411773F0E8FA}"/>
              </a:ext>
            </a:extLst>
          </p:cNvPr>
          <p:cNvSpPr/>
          <p:nvPr/>
        </p:nvSpPr>
        <p:spPr>
          <a:xfrm>
            <a:off x="276872" y="1791827"/>
            <a:ext cx="1366716" cy="1103366"/>
          </a:xfrm>
          <a:prstGeom prst="rect">
            <a:avLst/>
          </a:prstGeom>
          <a:solidFill>
            <a:srgbClr val="DAB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D365491F-1F03-801F-06E3-8AE7059940FA}"/>
              </a:ext>
            </a:extLst>
          </p:cNvPr>
          <p:cNvSpPr/>
          <p:nvPr/>
        </p:nvSpPr>
        <p:spPr>
          <a:xfrm>
            <a:off x="276872" y="1831742"/>
            <a:ext cx="1366716" cy="1031133"/>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Corbel" panose="020B0503020204020204" pitchFamily="34" charset="0"/>
                <a:cs typeface="Times New Roman" panose="02020603050405020304" pitchFamily="18" charset="0"/>
              </a:rPr>
              <a:t>ABA-</a:t>
            </a:r>
            <a:r>
              <a:rPr lang="en-US" sz="900" b="1" dirty="0" err="1">
                <a:latin typeface="Corbel" panose="020B0503020204020204" pitchFamily="34" charset="0"/>
                <a:cs typeface="Times New Roman" panose="02020603050405020304" pitchFamily="18" charset="0"/>
              </a:rPr>
              <a:t>nın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təmsilçilik</a:t>
            </a:r>
            <a:r>
              <a:rPr lang="en-US" sz="900" b="1" dirty="0">
                <a:latin typeface="Corbel" panose="020B0503020204020204" pitchFamily="34" charset="0"/>
                <a:cs typeface="Times New Roman" panose="02020603050405020304" pitchFamily="18" charset="0"/>
              </a:rPr>
              <a:t> və </a:t>
            </a:r>
            <a:r>
              <a:rPr lang="en-US" sz="900" b="1" dirty="0" err="1">
                <a:latin typeface="Corbel" panose="020B0503020204020204" pitchFamily="34" charset="0"/>
                <a:cs typeface="Times New Roman" panose="02020603050405020304" pitchFamily="18" charset="0"/>
              </a:rPr>
              <a:t>koordinasiya</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rolunun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gücləndirilməsi</a:t>
            </a:r>
            <a:endParaRPr lang="en-US" sz="900" b="1" dirty="0">
              <a:latin typeface="Corbel" panose="020B0503020204020204" pitchFamily="34" charset="0"/>
              <a:cs typeface="Times New Roman" panose="02020603050405020304" pitchFamily="18" charset="0"/>
            </a:endParaRPr>
          </a:p>
        </p:txBody>
      </p:sp>
      <p:sp>
        <p:nvSpPr>
          <p:cNvPr id="29" name="Rectangle 28">
            <a:extLst>
              <a:ext uri="{FF2B5EF4-FFF2-40B4-BE49-F238E27FC236}">
                <a16:creationId xmlns:a16="http://schemas.microsoft.com/office/drawing/2014/main" id="{356FC4C0-501A-B278-F53F-30E1C40898E1}"/>
              </a:ext>
            </a:extLst>
          </p:cNvPr>
          <p:cNvSpPr/>
          <p:nvPr/>
        </p:nvSpPr>
        <p:spPr>
          <a:xfrm>
            <a:off x="285748" y="6393179"/>
            <a:ext cx="11532551" cy="338803"/>
          </a:xfrm>
          <a:prstGeom prst="rect">
            <a:avLst/>
          </a:prstGeom>
          <a:solidFill>
            <a:srgbClr val="FBF7F4"/>
          </a:solidFill>
          <a:ln w="9525">
            <a:solidFill>
              <a:srgbClr val="DABA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b="1" i="1" dirty="0">
                <a:solidFill>
                  <a:srgbClr val="19274C"/>
                </a:solidFill>
                <a:latin typeface="Times New Roman" panose="02020603050405020304" pitchFamily="18" charset="0"/>
                <a:cs typeface="Times New Roman" panose="02020603050405020304" pitchFamily="18" charset="0"/>
              </a:rPr>
              <a:t>Dəyərlərimiz:</a:t>
            </a:r>
            <a:r>
              <a:rPr lang="en-US" b="1" i="1" dirty="0">
                <a:solidFill>
                  <a:srgbClr val="19274C"/>
                </a:solidFill>
                <a:latin typeface="Times New Roman" panose="02020603050405020304" pitchFamily="18" charset="0"/>
                <a:cs typeface="Times New Roman" panose="02020603050405020304" pitchFamily="18" charset="0"/>
              </a:rPr>
              <a:t>     </a:t>
            </a:r>
            <a:r>
              <a:rPr lang="az-Latn-AZ" b="1" i="1" dirty="0">
                <a:solidFill>
                  <a:srgbClr val="19274C"/>
                </a:solidFill>
                <a:latin typeface="Times New Roman" panose="02020603050405020304" pitchFamily="18" charset="0"/>
                <a:cs typeface="Times New Roman" panose="02020603050405020304" pitchFamily="18" charset="0"/>
              </a:rPr>
              <a:t> </a:t>
            </a:r>
            <a:r>
              <a:rPr lang="en-US" b="1" i="1" dirty="0">
                <a:solidFill>
                  <a:srgbClr val="19274C"/>
                </a:solidFill>
                <a:latin typeface="Times New Roman" panose="02020603050405020304" pitchFamily="18" charset="0"/>
                <a:cs typeface="Times New Roman" panose="02020603050405020304" pitchFamily="18" charset="0"/>
              </a:rPr>
              <a:t>    </a:t>
            </a:r>
            <a:r>
              <a:rPr lang="az-Latn-AZ" i="1" dirty="0">
                <a:solidFill>
                  <a:srgbClr val="19274C"/>
                </a:solidFill>
                <a:latin typeface="Times New Roman" panose="02020603050405020304" pitchFamily="18" charset="0"/>
                <a:cs typeface="Times New Roman" panose="02020603050405020304" pitchFamily="18" charset="0"/>
              </a:rPr>
              <a:t>Sosial məsuliyyət,</a:t>
            </a:r>
            <a:r>
              <a:rPr lang="en-US" i="1" dirty="0">
                <a:solidFill>
                  <a:srgbClr val="19274C"/>
                </a:solidFill>
                <a:latin typeface="Times New Roman" panose="02020603050405020304" pitchFamily="18" charset="0"/>
                <a:cs typeface="Times New Roman" panose="02020603050405020304" pitchFamily="18" charset="0"/>
              </a:rPr>
              <a:t>      </a:t>
            </a:r>
            <a:r>
              <a:rPr lang="az-Latn-AZ" i="1" dirty="0">
                <a:solidFill>
                  <a:srgbClr val="19274C"/>
                </a:solidFill>
                <a:latin typeface="Times New Roman" panose="02020603050405020304" pitchFamily="18" charset="0"/>
                <a:cs typeface="Times New Roman" panose="02020603050405020304" pitchFamily="18" charset="0"/>
              </a:rPr>
              <a:t> </a:t>
            </a:r>
            <a:r>
              <a:rPr lang="en-US" i="1" dirty="0">
                <a:solidFill>
                  <a:srgbClr val="19274C"/>
                </a:solidFill>
                <a:latin typeface="Times New Roman" panose="02020603050405020304" pitchFamily="18" charset="0"/>
                <a:cs typeface="Times New Roman" panose="02020603050405020304" pitchFamily="18" charset="0"/>
              </a:rPr>
              <a:t> </a:t>
            </a:r>
            <a:r>
              <a:rPr lang="az-Latn-AZ" i="1" dirty="0">
                <a:solidFill>
                  <a:srgbClr val="19274C"/>
                </a:solidFill>
                <a:latin typeface="Times New Roman" panose="02020603050405020304" pitchFamily="18" charset="0"/>
                <a:cs typeface="Times New Roman" panose="02020603050405020304" pitchFamily="18" charset="0"/>
              </a:rPr>
              <a:t>İnnovativ inkişaf,</a:t>
            </a:r>
            <a:r>
              <a:rPr lang="en-US" i="1" dirty="0">
                <a:solidFill>
                  <a:srgbClr val="19274C"/>
                </a:solidFill>
                <a:latin typeface="Times New Roman" panose="02020603050405020304" pitchFamily="18" charset="0"/>
                <a:cs typeface="Times New Roman" panose="02020603050405020304" pitchFamily="18" charset="0"/>
              </a:rPr>
              <a:t>       </a:t>
            </a:r>
            <a:r>
              <a:rPr lang="az-Latn-AZ" i="1" dirty="0">
                <a:solidFill>
                  <a:srgbClr val="19274C"/>
                </a:solidFill>
                <a:latin typeface="Times New Roman" panose="02020603050405020304" pitchFamily="18" charset="0"/>
                <a:cs typeface="Times New Roman" panose="02020603050405020304" pitchFamily="18" charset="0"/>
              </a:rPr>
              <a:t> </a:t>
            </a:r>
            <a:r>
              <a:rPr lang="en-US" i="1" dirty="0">
                <a:solidFill>
                  <a:srgbClr val="19274C"/>
                </a:solidFill>
                <a:latin typeface="Times New Roman" panose="02020603050405020304" pitchFamily="18" charset="0"/>
                <a:cs typeface="Times New Roman" panose="02020603050405020304" pitchFamily="18" charset="0"/>
              </a:rPr>
              <a:t> </a:t>
            </a:r>
            <a:r>
              <a:rPr lang="az-Latn-AZ" i="1" dirty="0">
                <a:solidFill>
                  <a:srgbClr val="19274C"/>
                </a:solidFill>
                <a:latin typeface="Times New Roman" panose="02020603050405020304" pitchFamily="18" charset="0"/>
                <a:cs typeface="Times New Roman" panose="02020603050405020304" pitchFamily="18" charset="0"/>
              </a:rPr>
              <a:t>Keyfiyyət, </a:t>
            </a:r>
            <a:r>
              <a:rPr lang="en-US" i="1" dirty="0">
                <a:solidFill>
                  <a:srgbClr val="19274C"/>
                </a:solidFill>
                <a:latin typeface="Times New Roman" panose="02020603050405020304" pitchFamily="18" charset="0"/>
                <a:cs typeface="Times New Roman" panose="02020603050405020304" pitchFamily="18" charset="0"/>
              </a:rPr>
              <a:t>        </a:t>
            </a:r>
            <a:r>
              <a:rPr lang="az-Latn-AZ" i="1" dirty="0">
                <a:solidFill>
                  <a:srgbClr val="19274C"/>
                </a:solidFill>
                <a:latin typeface="Times New Roman" panose="02020603050405020304" pitchFamily="18" charset="0"/>
                <a:cs typeface="Times New Roman" panose="02020603050405020304" pitchFamily="18" charset="0"/>
              </a:rPr>
              <a:t>Əməkdaşlıq və Həmrəylik</a:t>
            </a:r>
            <a:endParaRPr lang="en-US" i="1" dirty="0">
              <a:solidFill>
                <a:srgbClr val="19274C"/>
              </a:solidFill>
              <a:latin typeface="Times New Roman" panose="02020603050405020304" pitchFamily="18" charset="0"/>
              <a:cs typeface="Times New Roman" panose="02020603050405020304" pitchFamily="18" charset="0"/>
            </a:endParaRPr>
          </a:p>
        </p:txBody>
      </p:sp>
      <p:sp>
        <p:nvSpPr>
          <p:cNvPr id="38" name="Rectangle 37">
            <a:extLst>
              <a:ext uri="{FF2B5EF4-FFF2-40B4-BE49-F238E27FC236}">
                <a16:creationId xmlns:a16="http://schemas.microsoft.com/office/drawing/2014/main" id="{56E5F5E0-B596-4422-9B30-A381BD82067B}"/>
              </a:ext>
            </a:extLst>
          </p:cNvPr>
          <p:cNvSpPr/>
          <p:nvPr/>
        </p:nvSpPr>
        <p:spPr>
          <a:xfrm>
            <a:off x="1727866" y="1791827"/>
            <a:ext cx="1366716" cy="1103366"/>
          </a:xfrm>
          <a:prstGeom prst="rect">
            <a:avLst/>
          </a:prstGeom>
          <a:solidFill>
            <a:srgbClr val="DAB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latin typeface="Corbel" panose="020B0503020204020204" pitchFamily="34" charset="0"/>
              <a:cs typeface="Times New Roman" panose="02020603050405020304" pitchFamily="18" charset="0"/>
            </a:endParaRPr>
          </a:p>
        </p:txBody>
      </p:sp>
      <p:sp>
        <p:nvSpPr>
          <p:cNvPr id="39" name="Rectangle 38">
            <a:extLst>
              <a:ext uri="{FF2B5EF4-FFF2-40B4-BE49-F238E27FC236}">
                <a16:creationId xmlns:a16="http://schemas.microsoft.com/office/drawing/2014/main" id="{D047DDBE-D884-43FA-8CB5-37A12678097B}"/>
              </a:ext>
            </a:extLst>
          </p:cNvPr>
          <p:cNvSpPr/>
          <p:nvPr/>
        </p:nvSpPr>
        <p:spPr>
          <a:xfrm>
            <a:off x="1727866" y="1831742"/>
            <a:ext cx="1366716" cy="1031133"/>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Corbel" panose="020B0503020204020204" pitchFamily="34" charset="0"/>
                <a:cs typeface="Times New Roman" panose="02020603050405020304" pitchFamily="18" charset="0"/>
              </a:rPr>
              <a:t>Vahid </a:t>
            </a:r>
            <a:r>
              <a:rPr lang="en-US" sz="900" b="1" dirty="0" err="1">
                <a:latin typeface="Corbel" panose="020B0503020204020204" pitchFamily="34" charset="0"/>
                <a:cs typeface="Times New Roman" panose="02020603050405020304" pitchFamily="18" charset="0"/>
              </a:rPr>
              <a:t>sektor</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platformalarının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yaradılması</a:t>
            </a:r>
            <a:endParaRPr lang="az-Latn-AZ" sz="900" b="1" dirty="0">
              <a:latin typeface="Corbel" panose="020B0503020204020204" pitchFamily="34" charset="0"/>
              <a:cs typeface="Times New Roman" panose="02020603050405020304" pitchFamily="18" charset="0"/>
            </a:endParaRPr>
          </a:p>
        </p:txBody>
      </p:sp>
      <p:sp>
        <p:nvSpPr>
          <p:cNvPr id="42" name="Rectangle 41">
            <a:extLst>
              <a:ext uri="{FF2B5EF4-FFF2-40B4-BE49-F238E27FC236}">
                <a16:creationId xmlns:a16="http://schemas.microsoft.com/office/drawing/2014/main" id="{525E9B4F-DDFA-44B7-82D4-1D7955F975FC}"/>
              </a:ext>
            </a:extLst>
          </p:cNvPr>
          <p:cNvSpPr/>
          <p:nvPr/>
        </p:nvSpPr>
        <p:spPr>
          <a:xfrm>
            <a:off x="3179068" y="1804957"/>
            <a:ext cx="1366716" cy="1103366"/>
          </a:xfrm>
          <a:prstGeom prst="rect">
            <a:avLst/>
          </a:prstGeom>
          <a:solidFill>
            <a:srgbClr val="DAB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latin typeface="Corbel" panose="020B0503020204020204" pitchFamily="34" charset="0"/>
              <a:cs typeface="Times New Roman" panose="02020603050405020304" pitchFamily="18" charset="0"/>
            </a:endParaRPr>
          </a:p>
        </p:txBody>
      </p:sp>
      <p:sp>
        <p:nvSpPr>
          <p:cNvPr id="43" name="Rectangle 42">
            <a:extLst>
              <a:ext uri="{FF2B5EF4-FFF2-40B4-BE49-F238E27FC236}">
                <a16:creationId xmlns:a16="http://schemas.microsoft.com/office/drawing/2014/main" id="{517A3944-3426-4F81-84D0-847E84BCC497}"/>
              </a:ext>
            </a:extLst>
          </p:cNvPr>
          <p:cNvSpPr/>
          <p:nvPr/>
        </p:nvSpPr>
        <p:spPr>
          <a:xfrm>
            <a:off x="3179068" y="1844872"/>
            <a:ext cx="1366716" cy="1031133"/>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err="1">
                <a:latin typeface="Corbel" panose="020B0503020204020204" pitchFamily="34" charset="0"/>
                <a:cs typeface="Times New Roman" panose="02020603050405020304" pitchFamily="18" charset="0"/>
              </a:rPr>
              <a:t>Dövlət</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proqramları</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və</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sektor</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strategiyalarının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hazırlanması</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və</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icrasında</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üzvlərin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daha</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fəal</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iştirakının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təmini</a:t>
            </a:r>
            <a:endParaRPr lang="en-US" sz="900" b="1" dirty="0">
              <a:latin typeface="Corbel" panose="020B0503020204020204" pitchFamily="34" charset="0"/>
              <a:cs typeface="Times New Roman" panose="02020603050405020304" pitchFamily="18" charset="0"/>
            </a:endParaRPr>
          </a:p>
        </p:txBody>
      </p:sp>
      <p:sp>
        <p:nvSpPr>
          <p:cNvPr id="46" name="Rectangle 45">
            <a:extLst>
              <a:ext uri="{FF2B5EF4-FFF2-40B4-BE49-F238E27FC236}">
                <a16:creationId xmlns:a16="http://schemas.microsoft.com/office/drawing/2014/main" id="{7A425F00-A460-4C1C-9FA8-4A69D6294B71}"/>
              </a:ext>
            </a:extLst>
          </p:cNvPr>
          <p:cNvSpPr/>
          <p:nvPr/>
        </p:nvSpPr>
        <p:spPr>
          <a:xfrm>
            <a:off x="4630478" y="1791827"/>
            <a:ext cx="1366716" cy="1103366"/>
          </a:xfrm>
          <a:prstGeom prst="rect">
            <a:avLst/>
          </a:prstGeom>
          <a:solidFill>
            <a:srgbClr val="DAB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latin typeface="Corbel" panose="020B0503020204020204" pitchFamily="34" charset="0"/>
              <a:cs typeface="Times New Roman" panose="02020603050405020304" pitchFamily="18" charset="0"/>
            </a:endParaRPr>
          </a:p>
        </p:txBody>
      </p:sp>
      <p:sp>
        <p:nvSpPr>
          <p:cNvPr id="47" name="Rectangle 46">
            <a:extLst>
              <a:ext uri="{FF2B5EF4-FFF2-40B4-BE49-F238E27FC236}">
                <a16:creationId xmlns:a16="http://schemas.microsoft.com/office/drawing/2014/main" id="{6FF394D4-7642-44FB-A854-CE0B8CB5B72D}"/>
              </a:ext>
            </a:extLst>
          </p:cNvPr>
          <p:cNvSpPr/>
          <p:nvPr/>
        </p:nvSpPr>
        <p:spPr>
          <a:xfrm>
            <a:off x="4630478" y="1831742"/>
            <a:ext cx="1366716" cy="1031133"/>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Corbel" panose="020B0503020204020204" pitchFamily="34" charset="0"/>
                <a:cs typeface="Times New Roman" panose="02020603050405020304" pitchFamily="18" charset="0"/>
              </a:rPr>
              <a:t>Bank </a:t>
            </a:r>
            <a:r>
              <a:rPr lang="en-US" sz="900" b="1" dirty="0" err="1">
                <a:latin typeface="Corbel" panose="020B0503020204020204" pitchFamily="34" charset="0"/>
                <a:cs typeface="Times New Roman" panose="02020603050405020304" pitchFamily="18" charset="0"/>
              </a:rPr>
              <a:t>sektoru</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üzrə</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analitika</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məlumat</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və</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bilik</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platformasının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inkişafı</a:t>
            </a:r>
            <a:endParaRPr lang="en-US" sz="900" b="1" dirty="0">
              <a:latin typeface="Corbel" panose="020B0503020204020204" pitchFamily="34" charset="0"/>
              <a:cs typeface="Times New Roman" panose="02020603050405020304" pitchFamily="18" charset="0"/>
            </a:endParaRPr>
          </a:p>
        </p:txBody>
      </p:sp>
      <p:sp>
        <p:nvSpPr>
          <p:cNvPr id="50" name="Rectangle 49">
            <a:extLst>
              <a:ext uri="{FF2B5EF4-FFF2-40B4-BE49-F238E27FC236}">
                <a16:creationId xmlns:a16="http://schemas.microsoft.com/office/drawing/2014/main" id="{C37EE11D-406C-4414-93B8-ABFE18C3C115}"/>
              </a:ext>
            </a:extLst>
          </p:cNvPr>
          <p:cNvSpPr/>
          <p:nvPr/>
        </p:nvSpPr>
        <p:spPr>
          <a:xfrm>
            <a:off x="6084258" y="1791827"/>
            <a:ext cx="1366716" cy="1103366"/>
          </a:xfrm>
          <a:prstGeom prst="rect">
            <a:avLst/>
          </a:prstGeom>
          <a:solidFill>
            <a:srgbClr val="DAB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latin typeface="Corbel" panose="020B0503020204020204" pitchFamily="34" charset="0"/>
              <a:cs typeface="Times New Roman" panose="02020603050405020304" pitchFamily="18" charset="0"/>
            </a:endParaRPr>
          </a:p>
        </p:txBody>
      </p:sp>
      <p:sp>
        <p:nvSpPr>
          <p:cNvPr id="51" name="Rectangle 50">
            <a:extLst>
              <a:ext uri="{FF2B5EF4-FFF2-40B4-BE49-F238E27FC236}">
                <a16:creationId xmlns:a16="http://schemas.microsoft.com/office/drawing/2014/main" id="{B0034EEC-00DA-4BC8-8176-5E01F04A84CD}"/>
              </a:ext>
            </a:extLst>
          </p:cNvPr>
          <p:cNvSpPr/>
          <p:nvPr/>
        </p:nvSpPr>
        <p:spPr>
          <a:xfrm>
            <a:off x="6084258" y="1831742"/>
            <a:ext cx="1366716" cy="1031133"/>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err="1">
                <a:latin typeface="Corbel" panose="020B0503020204020204" pitchFamily="34" charset="0"/>
                <a:cs typeface="Times New Roman" panose="02020603050405020304" pitchFamily="18" charset="0"/>
              </a:rPr>
              <a:t>Rəqəmsal</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transformasiya</a:t>
            </a:r>
            <a:r>
              <a:rPr lang="az-Latn-AZ"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və</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innovasiyaların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təşviqi</a:t>
            </a:r>
            <a:endParaRPr lang="az-Latn-AZ" sz="900" b="1" dirty="0">
              <a:latin typeface="Corbel" panose="020B0503020204020204" pitchFamily="34" charset="0"/>
              <a:cs typeface="Times New Roman" panose="02020603050405020304" pitchFamily="18" charset="0"/>
            </a:endParaRPr>
          </a:p>
        </p:txBody>
      </p:sp>
      <p:sp>
        <p:nvSpPr>
          <p:cNvPr id="54" name="Rectangle 53">
            <a:extLst>
              <a:ext uri="{FF2B5EF4-FFF2-40B4-BE49-F238E27FC236}">
                <a16:creationId xmlns:a16="http://schemas.microsoft.com/office/drawing/2014/main" id="{A29CB1D6-07BF-456A-BC85-7C65198DC0AF}"/>
              </a:ext>
            </a:extLst>
          </p:cNvPr>
          <p:cNvSpPr/>
          <p:nvPr/>
        </p:nvSpPr>
        <p:spPr>
          <a:xfrm>
            <a:off x="7528434" y="1804957"/>
            <a:ext cx="1366716" cy="1103366"/>
          </a:xfrm>
          <a:prstGeom prst="rect">
            <a:avLst/>
          </a:prstGeom>
          <a:solidFill>
            <a:srgbClr val="DAB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latin typeface="Corbel" panose="020B0503020204020204" pitchFamily="34" charset="0"/>
              <a:cs typeface="Times New Roman" panose="02020603050405020304" pitchFamily="18" charset="0"/>
            </a:endParaRPr>
          </a:p>
        </p:txBody>
      </p:sp>
      <p:sp>
        <p:nvSpPr>
          <p:cNvPr id="55" name="Rectangle 54">
            <a:extLst>
              <a:ext uri="{FF2B5EF4-FFF2-40B4-BE49-F238E27FC236}">
                <a16:creationId xmlns:a16="http://schemas.microsoft.com/office/drawing/2014/main" id="{AD4EFF48-A517-4FA8-B9ED-145ED5C54F28}"/>
              </a:ext>
            </a:extLst>
          </p:cNvPr>
          <p:cNvSpPr/>
          <p:nvPr/>
        </p:nvSpPr>
        <p:spPr>
          <a:xfrm>
            <a:off x="7528434" y="1844872"/>
            <a:ext cx="1366716" cy="1031133"/>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err="1">
                <a:latin typeface="Corbel" panose="020B0503020204020204" pitchFamily="34" charset="0"/>
                <a:cs typeface="Times New Roman" panose="02020603050405020304" pitchFamily="18" charset="0"/>
              </a:rPr>
              <a:t>Dayanıqlı</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maliyyə</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və</a:t>
            </a:r>
            <a:r>
              <a:rPr lang="en-US" sz="900" b="1" dirty="0">
                <a:latin typeface="Corbel" panose="020B0503020204020204" pitchFamily="34" charset="0"/>
                <a:cs typeface="Times New Roman" panose="02020603050405020304" pitchFamily="18" charset="0"/>
              </a:rPr>
              <a:t> ES</a:t>
            </a:r>
            <a:r>
              <a:rPr lang="az-Latn-AZ" sz="900" b="1" dirty="0">
                <a:latin typeface="Corbel" panose="020B0503020204020204" pitchFamily="34" charset="0"/>
                <a:cs typeface="Times New Roman" panose="02020603050405020304" pitchFamily="18" charset="0"/>
              </a:rPr>
              <a:t>İ</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istiqamətində</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institusional</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rolun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artırılması</a:t>
            </a:r>
            <a:endParaRPr lang="en-US" sz="900" b="1" dirty="0">
              <a:latin typeface="Corbel" panose="020B0503020204020204" pitchFamily="34" charset="0"/>
              <a:cs typeface="Times New Roman" panose="02020603050405020304" pitchFamily="18" charset="0"/>
            </a:endParaRPr>
          </a:p>
        </p:txBody>
      </p:sp>
      <p:sp>
        <p:nvSpPr>
          <p:cNvPr id="58" name="Rectangle 57">
            <a:extLst>
              <a:ext uri="{FF2B5EF4-FFF2-40B4-BE49-F238E27FC236}">
                <a16:creationId xmlns:a16="http://schemas.microsoft.com/office/drawing/2014/main" id="{722D92CC-5A89-405F-AD01-4A8E17AE94A9}"/>
              </a:ext>
            </a:extLst>
          </p:cNvPr>
          <p:cNvSpPr/>
          <p:nvPr/>
        </p:nvSpPr>
        <p:spPr>
          <a:xfrm>
            <a:off x="8980230" y="1806463"/>
            <a:ext cx="1366716" cy="1103366"/>
          </a:xfrm>
          <a:prstGeom prst="rect">
            <a:avLst/>
          </a:prstGeom>
          <a:solidFill>
            <a:srgbClr val="DAB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latin typeface="Corbel" panose="020B050302020402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A102EB0B-09DC-4CC1-8B39-201E2C100E93}"/>
              </a:ext>
            </a:extLst>
          </p:cNvPr>
          <p:cNvSpPr/>
          <p:nvPr/>
        </p:nvSpPr>
        <p:spPr>
          <a:xfrm>
            <a:off x="8980230" y="1846378"/>
            <a:ext cx="1366716" cy="1031133"/>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err="1">
                <a:latin typeface="Corbel" panose="020B0503020204020204" pitchFamily="34" charset="0"/>
                <a:cs typeface="Times New Roman" panose="02020603050405020304" pitchFamily="18" charset="0"/>
              </a:rPr>
              <a:t>Beynəlxalq</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əməkdaşlıq</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və</a:t>
            </a:r>
            <a:r>
              <a:rPr lang="en-US" sz="900" b="1" dirty="0">
                <a:latin typeface="Corbel" panose="020B0503020204020204" pitchFamily="34" charset="0"/>
                <a:cs typeface="Times New Roman" panose="02020603050405020304" pitchFamily="18" charset="0"/>
              </a:rPr>
              <a:t> regional </a:t>
            </a:r>
            <a:r>
              <a:rPr lang="en-US" sz="900" b="1" dirty="0" err="1">
                <a:latin typeface="Corbel" panose="020B0503020204020204" pitchFamily="34" charset="0"/>
                <a:cs typeface="Times New Roman" panose="02020603050405020304" pitchFamily="18" charset="0"/>
              </a:rPr>
              <a:t>mövqenin</a:t>
            </a:r>
            <a:r>
              <a:rPr lang="en-US" sz="900" b="1" dirty="0">
                <a:latin typeface="Corbel" panose="020B0503020204020204" pitchFamily="34" charset="0"/>
                <a:cs typeface="Times New Roman" panose="02020603050405020304" pitchFamily="18" charset="0"/>
              </a:rPr>
              <a:t> </a:t>
            </a:r>
            <a:r>
              <a:rPr lang="en-US" sz="900" b="1" dirty="0" err="1">
                <a:latin typeface="Corbel" panose="020B0503020204020204" pitchFamily="34" charset="0"/>
                <a:cs typeface="Times New Roman" panose="02020603050405020304" pitchFamily="18" charset="0"/>
              </a:rPr>
              <a:t>gücləndirilməsi</a:t>
            </a:r>
            <a:endParaRPr lang="en-US" sz="900" b="1" dirty="0">
              <a:latin typeface="Corbel" panose="020B0503020204020204" pitchFamily="34" charset="0"/>
              <a:cs typeface="Times New Roman" panose="02020603050405020304" pitchFamily="18" charset="0"/>
            </a:endParaRPr>
          </a:p>
        </p:txBody>
      </p:sp>
      <p:sp>
        <p:nvSpPr>
          <p:cNvPr id="62" name="Rectangle 61">
            <a:extLst>
              <a:ext uri="{FF2B5EF4-FFF2-40B4-BE49-F238E27FC236}">
                <a16:creationId xmlns:a16="http://schemas.microsoft.com/office/drawing/2014/main" id="{63241603-CEDE-4D8C-83E7-D550076009BD}"/>
              </a:ext>
            </a:extLst>
          </p:cNvPr>
          <p:cNvSpPr/>
          <p:nvPr/>
        </p:nvSpPr>
        <p:spPr>
          <a:xfrm>
            <a:off x="10456514" y="1789650"/>
            <a:ext cx="1366716" cy="1103366"/>
          </a:xfrm>
          <a:prstGeom prst="rect">
            <a:avLst/>
          </a:prstGeom>
          <a:solidFill>
            <a:srgbClr val="DAB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latin typeface="Corbel" panose="020B0503020204020204" pitchFamily="34" charset="0"/>
              <a:cs typeface="Times New Roman" panose="02020603050405020304" pitchFamily="18" charset="0"/>
            </a:endParaRPr>
          </a:p>
        </p:txBody>
      </p:sp>
      <p:sp>
        <p:nvSpPr>
          <p:cNvPr id="63" name="Rectangle 62">
            <a:extLst>
              <a:ext uri="{FF2B5EF4-FFF2-40B4-BE49-F238E27FC236}">
                <a16:creationId xmlns:a16="http://schemas.microsoft.com/office/drawing/2014/main" id="{BF543951-B243-47C8-9498-E997E643E3D4}"/>
              </a:ext>
            </a:extLst>
          </p:cNvPr>
          <p:cNvSpPr/>
          <p:nvPr/>
        </p:nvSpPr>
        <p:spPr>
          <a:xfrm>
            <a:off x="10456514" y="1829565"/>
            <a:ext cx="1366716" cy="1031133"/>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sz="900" b="1" dirty="0">
                <a:latin typeface="Corbel" panose="020B0503020204020204" pitchFamily="34" charset="0"/>
                <a:cs typeface="Times New Roman" panose="02020603050405020304" pitchFamily="18" charset="0"/>
              </a:rPr>
              <a:t>Maarifləndirmə tədbirlərinin genişləndirilməsi</a:t>
            </a:r>
          </a:p>
        </p:txBody>
      </p:sp>
      <p:sp>
        <p:nvSpPr>
          <p:cNvPr id="65" name="TextBox 64">
            <a:extLst>
              <a:ext uri="{FF2B5EF4-FFF2-40B4-BE49-F238E27FC236}">
                <a16:creationId xmlns:a16="http://schemas.microsoft.com/office/drawing/2014/main" id="{CF04BCF6-70E5-4EFD-8A5F-0768815EFF76}"/>
              </a:ext>
            </a:extLst>
          </p:cNvPr>
          <p:cNvSpPr txBox="1"/>
          <p:nvPr/>
        </p:nvSpPr>
        <p:spPr>
          <a:xfrm>
            <a:off x="1774121" y="2987067"/>
            <a:ext cx="1274414" cy="2800767"/>
          </a:xfrm>
          <a:prstGeom prst="rect">
            <a:avLst/>
          </a:prstGeom>
          <a:noFill/>
        </p:spPr>
        <p:txBody>
          <a:bodyPr wrap="square">
            <a:spAutoFit/>
          </a:bodyPr>
          <a:lstStyle/>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Banklar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üçün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vahid</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platformalar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ortaq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maraqların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müəyyən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edilməsi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tətbiqi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imkanlarının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araşdırılması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Sektor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risklərin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trendlərin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daha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erkən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müəyyən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edilməsi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antifraud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insident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məlumat</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mübadiləsi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mexanizmlərinin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yaradılması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imkanlarının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araşdırılması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a:solidFill>
                  <a:schemeClr val="bg2">
                    <a:lumMod val="25000"/>
                  </a:schemeClr>
                </a:solidFill>
                <a:latin typeface="Corbel" panose="020B0503020204020204" pitchFamily="34" charset="0"/>
                <a:cs typeface="Times New Roman" panose="02020603050405020304" pitchFamily="18" charset="0"/>
              </a:rPr>
              <a:t>Vahid </a:t>
            </a:r>
            <a:r>
              <a:rPr lang="en-US" sz="800" dirty="0" err="1">
                <a:solidFill>
                  <a:schemeClr val="bg2">
                    <a:lumMod val="25000"/>
                  </a:schemeClr>
                </a:solidFill>
                <a:latin typeface="Corbel" panose="020B0503020204020204" pitchFamily="34" charset="0"/>
                <a:cs typeface="Times New Roman" panose="02020603050405020304" pitchFamily="18" charset="0"/>
              </a:rPr>
              <a:t>sektor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platformalarının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formalaşdırılması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üzvlərin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cəlbi</a:t>
            </a:r>
            <a:r>
              <a:rPr lang="en-US" sz="800" dirty="0">
                <a:solidFill>
                  <a:schemeClr val="bg2">
                    <a:lumMod val="25000"/>
                  </a:schemeClr>
                </a:solidFill>
                <a:latin typeface="Corbel" panose="020B0503020204020204" pitchFamily="34" charset="0"/>
                <a:cs typeface="Times New Roman" panose="02020603050405020304" pitchFamily="18" charset="0"/>
              </a:rPr>
              <a:t>.</a:t>
            </a:r>
            <a:endParaRPr lang="en-US" sz="1800" dirty="0">
              <a:solidFill>
                <a:schemeClr val="bg2">
                  <a:lumMod val="25000"/>
                </a:schemeClr>
              </a:solidFill>
              <a:latin typeface="Corbel" panose="020B0503020204020204" pitchFamily="34" charset="0"/>
              <a:cs typeface="Times New Roman" panose="02020603050405020304" pitchFamily="18" charset="0"/>
            </a:endParaRPr>
          </a:p>
        </p:txBody>
      </p:sp>
      <p:sp>
        <p:nvSpPr>
          <p:cNvPr id="66" name="TextBox 65">
            <a:extLst>
              <a:ext uri="{FF2B5EF4-FFF2-40B4-BE49-F238E27FC236}">
                <a16:creationId xmlns:a16="http://schemas.microsoft.com/office/drawing/2014/main" id="{EF868B65-7CFC-40DB-868C-2A1240D34A63}"/>
              </a:ext>
            </a:extLst>
          </p:cNvPr>
          <p:cNvSpPr txBox="1"/>
          <p:nvPr/>
        </p:nvSpPr>
        <p:spPr>
          <a:xfrm>
            <a:off x="3182723" y="2987067"/>
            <a:ext cx="1366716" cy="3170099"/>
          </a:xfrm>
          <a:prstGeom prst="rect">
            <a:avLst/>
          </a:prstGeom>
          <a:noFill/>
          <a:effectLst/>
        </p:spPr>
        <p:txBody>
          <a:bodyPr wrap="square">
            <a:spAutoFit/>
          </a:bodyPr>
          <a:lstStyle/>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Beynəlxalq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reytinqlər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indekslər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tələb</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meyarların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sistemli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təhlili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bu</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istiqamətdə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strategiyaların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hazırlanmasına</a:t>
            </a:r>
            <a:r>
              <a:rPr lang="en-US" sz="800" dirty="0">
                <a:solidFill>
                  <a:schemeClr val="bg2">
                    <a:lumMod val="25000"/>
                  </a:schemeClr>
                </a:solidFill>
                <a:latin typeface="Corbel" panose="020B0503020204020204" pitchFamily="34" charset="0"/>
                <a:cs typeface="Times New Roman" panose="02020603050405020304" pitchFamily="18" charset="0"/>
              </a:rPr>
              <a:t> ABA </a:t>
            </a:r>
            <a:r>
              <a:rPr lang="en-US" sz="800" dirty="0" err="1">
                <a:solidFill>
                  <a:schemeClr val="bg2">
                    <a:lumMod val="25000"/>
                  </a:schemeClr>
                </a:solidFill>
                <a:latin typeface="Corbel" panose="020B0503020204020204" pitchFamily="34" charset="0"/>
                <a:cs typeface="Times New Roman" panose="02020603050405020304" pitchFamily="18" charset="0"/>
              </a:rPr>
              <a:t>dəstəyinin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təmin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edilməsi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az-Latn-AZ" sz="800" dirty="0">
                <a:solidFill>
                  <a:schemeClr val="bg2">
                    <a:lumMod val="25000"/>
                  </a:schemeClr>
                </a:solidFill>
                <a:latin typeface="Corbel" panose="020B0503020204020204" pitchFamily="34" charset="0"/>
                <a:cs typeface="Times New Roman" panose="02020603050405020304" pitchFamily="18" charset="0"/>
              </a:rPr>
              <a:t>R</a:t>
            </a:r>
            <a:r>
              <a:rPr lang="en-US" sz="800" dirty="0" err="1">
                <a:solidFill>
                  <a:schemeClr val="bg2">
                    <a:lumMod val="25000"/>
                  </a:schemeClr>
                </a:solidFill>
                <a:latin typeface="Corbel" panose="020B0503020204020204" pitchFamily="34" charset="0"/>
                <a:cs typeface="Times New Roman" panose="02020603050405020304" pitchFamily="18" charset="0"/>
              </a:rPr>
              <a:t>egionlarda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maliyyə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xidmətlərinin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inkişafı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az-Latn-AZ" sz="800" dirty="0">
                <a:solidFill>
                  <a:schemeClr val="bg2">
                    <a:lumMod val="25000"/>
                  </a:schemeClr>
                </a:solidFill>
                <a:latin typeface="Corbel" panose="020B0503020204020204" pitchFamily="34" charset="0"/>
                <a:cs typeface="Times New Roman" panose="02020603050405020304" pitchFamily="18" charset="0"/>
              </a:rPr>
              <a:t>və digər </a:t>
            </a:r>
            <a:r>
              <a:rPr lang="en-US" sz="800" dirty="0" err="1">
                <a:solidFill>
                  <a:schemeClr val="bg2">
                    <a:lumMod val="25000"/>
                  </a:schemeClr>
                </a:solidFill>
                <a:latin typeface="Corbel" panose="020B0503020204020204" pitchFamily="34" charset="0"/>
                <a:cs typeface="Times New Roman" panose="02020603050405020304" pitchFamily="18" charset="0"/>
              </a:rPr>
              <a:t>istiqamətində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strategiyaların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hazırlanmasına</a:t>
            </a:r>
            <a:r>
              <a:rPr lang="en-US" sz="800" dirty="0">
                <a:solidFill>
                  <a:schemeClr val="bg2">
                    <a:lumMod val="25000"/>
                  </a:schemeClr>
                </a:solidFill>
                <a:latin typeface="Corbel" panose="020B0503020204020204" pitchFamily="34" charset="0"/>
                <a:cs typeface="Times New Roman" panose="02020603050405020304" pitchFamily="18" charset="0"/>
              </a:rPr>
              <a:t> ABA </a:t>
            </a:r>
            <a:r>
              <a:rPr lang="en-US" sz="800" dirty="0" err="1">
                <a:solidFill>
                  <a:schemeClr val="bg2">
                    <a:lumMod val="25000"/>
                  </a:schemeClr>
                </a:solidFill>
                <a:latin typeface="Corbel" panose="020B0503020204020204" pitchFamily="34" charset="0"/>
                <a:cs typeface="Times New Roman" panose="02020603050405020304" pitchFamily="18" charset="0"/>
              </a:rPr>
              <a:t>dəstəyinin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təmin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edilməsi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a:solidFill>
                  <a:schemeClr val="bg2">
                    <a:lumMod val="25000"/>
                  </a:schemeClr>
                </a:solidFill>
                <a:latin typeface="Corbel" panose="020B0503020204020204" pitchFamily="34" charset="0"/>
                <a:cs typeface="Times New Roman" panose="02020603050405020304" pitchFamily="18" charset="0"/>
              </a:rPr>
              <a:t>Bank </a:t>
            </a:r>
            <a:r>
              <a:rPr lang="en-US" sz="800" dirty="0" err="1">
                <a:solidFill>
                  <a:schemeClr val="bg2">
                    <a:lumMod val="25000"/>
                  </a:schemeClr>
                </a:solidFill>
                <a:latin typeface="Corbel" panose="020B0503020204020204" pitchFamily="34" charset="0"/>
                <a:cs typeface="Times New Roman" panose="02020603050405020304" pitchFamily="18" charset="0"/>
              </a:rPr>
              <a:t>sektorunun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strategiyalardan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irəli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gələn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təşəbbüslərdə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koordinasiyalı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iştirakının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təmin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edilməsi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hesabatlığının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qurulması</a:t>
            </a:r>
            <a:r>
              <a:rPr lang="en-US" sz="800" dirty="0">
                <a:solidFill>
                  <a:schemeClr val="bg2">
                    <a:lumMod val="25000"/>
                  </a:schemeClr>
                </a:solidFill>
                <a:latin typeface="Corbel" panose="020B0503020204020204" pitchFamily="34" charset="0"/>
                <a:cs typeface="Times New Roman" panose="02020603050405020304" pitchFamily="18" charset="0"/>
              </a:rPr>
              <a:t>.</a:t>
            </a:r>
          </a:p>
        </p:txBody>
      </p:sp>
      <p:sp>
        <p:nvSpPr>
          <p:cNvPr id="67" name="TextBox 66">
            <a:extLst>
              <a:ext uri="{FF2B5EF4-FFF2-40B4-BE49-F238E27FC236}">
                <a16:creationId xmlns:a16="http://schemas.microsoft.com/office/drawing/2014/main" id="{86916712-BF2A-44D2-93AA-236678D7907D}"/>
              </a:ext>
            </a:extLst>
          </p:cNvPr>
          <p:cNvSpPr txBox="1"/>
          <p:nvPr/>
        </p:nvSpPr>
        <p:spPr>
          <a:xfrm>
            <a:off x="4692297" y="3010419"/>
            <a:ext cx="1238420" cy="3046988"/>
          </a:xfrm>
          <a:prstGeom prst="rect">
            <a:avLst/>
          </a:prstGeom>
          <a:noFill/>
        </p:spPr>
        <p:txBody>
          <a:bodyPr wrap="square">
            <a:spAutoFit/>
          </a:bodyPr>
          <a:lstStyle/>
          <a:p>
            <a:pPr marL="171450" indent="-171450">
              <a:buClr>
                <a:srgbClr val="CB9E55"/>
              </a:buClr>
              <a:buFont typeface="Arial" panose="020B0604020202020204" pitchFamily="34" charset="0"/>
              <a:buChar char="•"/>
            </a:pPr>
            <a:r>
              <a:rPr lang="az-Latn-AZ" sz="800" dirty="0">
                <a:solidFill>
                  <a:schemeClr val="bg2">
                    <a:lumMod val="25000"/>
                  </a:schemeClr>
                </a:solidFill>
                <a:latin typeface="Corbel" panose="020B0503020204020204" pitchFamily="34" charset="0"/>
                <a:cs typeface="Times New Roman" panose="02020603050405020304" pitchFamily="18" charset="0"/>
              </a:rPr>
              <a:t>Banklara qərar verilməsi üçün lazım olan statistik göstəricilər haqqında ehtiyacın öyrənilməsi;</a:t>
            </a:r>
          </a:p>
          <a:p>
            <a:pPr marL="171450" indent="-171450">
              <a:buClr>
                <a:srgbClr val="CB9E55"/>
              </a:buClr>
              <a:buFont typeface="Arial" panose="020B0604020202020204" pitchFamily="34" charset="0"/>
              <a:buChar char="•"/>
            </a:pPr>
            <a:endParaRPr lang="az-Latn-AZ"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az-Latn-AZ" sz="800" dirty="0">
                <a:solidFill>
                  <a:schemeClr val="bg2">
                    <a:lumMod val="25000"/>
                  </a:schemeClr>
                </a:solidFill>
                <a:latin typeface="Corbel" panose="020B0503020204020204" pitchFamily="34" charset="0"/>
                <a:cs typeface="Times New Roman" panose="02020603050405020304" pitchFamily="18" charset="0"/>
              </a:rPr>
              <a:t>Banklar üzrə məcmu və aqreqasiya edilmiş statistik göstəricilərin hazırlanması imkanlarının araşdırılması;</a:t>
            </a:r>
          </a:p>
          <a:p>
            <a:pPr marL="171450" indent="-171450">
              <a:buClr>
                <a:srgbClr val="CB9E55"/>
              </a:buClr>
              <a:buFont typeface="Arial" panose="020B0604020202020204" pitchFamily="34" charset="0"/>
              <a:buChar char="•"/>
            </a:pPr>
            <a:endParaRPr lang="az-Latn-AZ"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az-Latn-AZ" sz="800" dirty="0">
                <a:solidFill>
                  <a:schemeClr val="bg2">
                    <a:lumMod val="25000"/>
                  </a:schemeClr>
                </a:solidFill>
                <a:latin typeface="Corbel" panose="020B0503020204020204" pitchFamily="34" charset="0"/>
                <a:cs typeface="Times New Roman" panose="02020603050405020304" pitchFamily="18" charset="0"/>
              </a:rPr>
              <a:t>Aylıq, rüblük və illik dövrdə yeni icmallarının hazırlanması;</a:t>
            </a:r>
          </a:p>
          <a:p>
            <a:pPr marL="171450" indent="-171450">
              <a:buClr>
                <a:srgbClr val="CB9E55"/>
              </a:buClr>
              <a:buFont typeface="Arial" panose="020B0604020202020204" pitchFamily="34" charset="0"/>
              <a:buChar char="•"/>
            </a:pPr>
            <a:endParaRPr lang="az-Latn-AZ"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az-Latn-AZ" sz="800" dirty="0">
                <a:solidFill>
                  <a:schemeClr val="bg2">
                    <a:lumMod val="25000"/>
                  </a:schemeClr>
                </a:solidFill>
                <a:latin typeface="Corbel" panose="020B0503020204020204" pitchFamily="34" charset="0"/>
                <a:cs typeface="Times New Roman" panose="02020603050405020304" pitchFamily="18" charset="0"/>
              </a:rPr>
              <a:t>Analitika və data əsaslı qərarvermə mədəniyyətinin təşviqi.</a:t>
            </a:r>
          </a:p>
        </p:txBody>
      </p:sp>
      <p:sp>
        <p:nvSpPr>
          <p:cNvPr id="68" name="TextBox 67">
            <a:extLst>
              <a:ext uri="{FF2B5EF4-FFF2-40B4-BE49-F238E27FC236}">
                <a16:creationId xmlns:a16="http://schemas.microsoft.com/office/drawing/2014/main" id="{E724B93A-4632-4298-848F-5977F62A4BD9}"/>
              </a:ext>
            </a:extLst>
          </p:cNvPr>
          <p:cNvSpPr txBox="1"/>
          <p:nvPr/>
        </p:nvSpPr>
        <p:spPr>
          <a:xfrm>
            <a:off x="10502297" y="3018039"/>
            <a:ext cx="1265288" cy="2923877"/>
          </a:xfrm>
          <a:prstGeom prst="rect">
            <a:avLst/>
          </a:prstGeom>
          <a:noFill/>
        </p:spPr>
        <p:txBody>
          <a:bodyPr wrap="square">
            <a:spAutoFit/>
          </a:bodyPr>
          <a:lstStyle/>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Maliyyə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savadlılığı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ümumilikdə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sektor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səviyyəsində</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əlaqələndirilmiş</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proqramın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formalaşdırılması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Yerli</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beynəlxalq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xüsusilə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Türkdilli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Dövlətlərin</a:t>
            </a:r>
            <a:r>
              <a:rPr lang="en-US" sz="800" dirty="0">
                <a:solidFill>
                  <a:schemeClr val="bg2">
                    <a:lumMod val="25000"/>
                  </a:schemeClr>
                </a:solidFill>
                <a:latin typeface="Corbel" panose="020B0503020204020204" pitchFamily="34" charset="0"/>
                <a:cs typeface="Times New Roman" panose="02020603050405020304" pitchFamily="18" charset="0"/>
              </a:rPr>
              <a:t> Bank </a:t>
            </a:r>
            <a:r>
              <a:rPr lang="en-US" sz="800" dirty="0" err="1">
                <a:solidFill>
                  <a:schemeClr val="bg2">
                    <a:lumMod val="25000"/>
                  </a:schemeClr>
                </a:solidFill>
                <a:latin typeface="Corbel" panose="020B0503020204020204" pitchFamily="34" charset="0"/>
                <a:cs typeface="Times New Roman" panose="02020603050405020304" pitchFamily="18" charset="0"/>
              </a:rPr>
              <a:t>Assosiasiyaları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Şurasının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üzvləri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arasında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maliyyə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savadlılığı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yarışlarının</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tədbirlərinin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təşkili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Maarifləndirmə</a:t>
            </a:r>
            <a:r>
              <a:rPr lang="en-US" sz="800" dirty="0">
                <a:solidFill>
                  <a:schemeClr val="bg2">
                    <a:lumMod val="25000"/>
                  </a:schemeClr>
                </a:solidFill>
                <a:latin typeface="Corbel" panose="020B0503020204020204" pitchFamily="34" charset="0"/>
                <a:cs typeface="Times New Roman" panose="02020603050405020304" pitchFamily="18" charset="0"/>
              </a:rPr>
              <a:t> və </a:t>
            </a:r>
            <a:r>
              <a:rPr lang="en-US" sz="800" dirty="0" err="1">
                <a:solidFill>
                  <a:schemeClr val="bg2">
                    <a:lumMod val="25000"/>
                  </a:schemeClr>
                </a:solidFill>
                <a:latin typeface="Corbel" panose="020B0503020204020204" pitchFamily="34" charset="0"/>
                <a:cs typeface="Times New Roman" panose="02020603050405020304" pitchFamily="18" charset="0"/>
              </a:rPr>
              <a:t>peşəkar</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inkişafı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üzrə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maliyyə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sektorunun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ortaq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Tədris</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Mərkəzinin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yaradılması</a:t>
            </a:r>
            <a:r>
              <a:rPr lang="en-US" sz="800" dirty="0">
                <a:solidFill>
                  <a:schemeClr val="bg2">
                    <a:lumMod val="25000"/>
                  </a:schemeClr>
                </a:solidFill>
                <a:latin typeface="Corbel" panose="020B0503020204020204" pitchFamily="34" charset="0"/>
                <a:cs typeface="Times New Roman" panose="02020603050405020304" pitchFamily="18" charset="0"/>
              </a:rPr>
              <a:t>. </a:t>
            </a:r>
          </a:p>
        </p:txBody>
      </p:sp>
      <p:sp>
        <p:nvSpPr>
          <p:cNvPr id="69" name="TextBox 68">
            <a:extLst>
              <a:ext uri="{FF2B5EF4-FFF2-40B4-BE49-F238E27FC236}">
                <a16:creationId xmlns:a16="http://schemas.microsoft.com/office/drawing/2014/main" id="{7403B08E-EACE-4740-9ED4-11E88021BF7B}"/>
              </a:ext>
            </a:extLst>
          </p:cNvPr>
          <p:cNvSpPr txBox="1"/>
          <p:nvPr/>
        </p:nvSpPr>
        <p:spPr>
          <a:xfrm>
            <a:off x="8968747" y="2905317"/>
            <a:ext cx="1366717" cy="3539430"/>
          </a:xfrm>
          <a:prstGeom prst="rect">
            <a:avLst/>
          </a:prstGeom>
          <a:noFill/>
        </p:spPr>
        <p:txBody>
          <a:bodyPr wrap="square">
            <a:spAutoFit/>
          </a:bodyPr>
          <a:lstStyle/>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Beynəlxalq</a:t>
            </a:r>
            <a:r>
              <a:rPr lang="en-US" sz="800" dirty="0">
                <a:solidFill>
                  <a:schemeClr val="bg2">
                    <a:lumMod val="25000"/>
                  </a:schemeClr>
                </a:solidFill>
                <a:latin typeface="Corbel" panose="020B0503020204020204" pitchFamily="34" charset="0"/>
                <a:cs typeface="Times New Roman" panose="02020603050405020304" pitchFamily="18" charset="0"/>
              </a:rPr>
              <a:t> bank </a:t>
            </a:r>
            <a:r>
              <a:rPr lang="en-US" sz="800" dirty="0" err="1">
                <a:solidFill>
                  <a:schemeClr val="bg2">
                    <a:lumMod val="25000"/>
                  </a:schemeClr>
                </a:solidFill>
                <a:latin typeface="Corbel" panose="020B0503020204020204" pitchFamily="34" charset="0"/>
                <a:cs typeface="Times New Roman" panose="02020603050405020304" pitchFamily="18" charset="0"/>
              </a:rPr>
              <a:t>assosiasiyaları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ilə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strateji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tərəfdaşlıqların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genişləndirilməsi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Xarici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təcrübə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proqramları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bilik</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mübadiləsi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formatlarının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təşkili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Azərbaycanda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tərəfdaş</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ölkələrdə</a:t>
            </a:r>
            <a:r>
              <a:rPr lang="en-US" sz="800" dirty="0">
                <a:solidFill>
                  <a:schemeClr val="bg2">
                    <a:lumMod val="25000"/>
                  </a:schemeClr>
                </a:solidFill>
                <a:latin typeface="Corbel" panose="020B0503020204020204" pitchFamily="34" charset="0"/>
                <a:cs typeface="Times New Roman" panose="02020603050405020304" pitchFamily="18" charset="0"/>
              </a:rPr>
              <a:t> yeni </a:t>
            </a:r>
            <a:r>
              <a:rPr lang="en-US" sz="800" dirty="0" err="1">
                <a:solidFill>
                  <a:schemeClr val="bg2">
                    <a:lumMod val="25000"/>
                  </a:schemeClr>
                </a:solidFill>
                <a:latin typeface="Corbel" panose="020B0503020204020204" pitchFamily="34" charset="0"/>
                <a:cs typeface="Times New Roman" panose="02020603050405020304" pitchFamily="18" charset="0"/>
              </a:rPr>
              <a:t>beynəlxalq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bankçılıq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maliyyə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forumlarının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keçirilməsi</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Türkdilli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Dövlətlərin</a:t>
            </a:r>
            <a:r>
              <a:rPr lang="en-US" sz="800" dirty="0">
                <a:solidFill>
                  <a:schemeClr val="bg2">
                    <a:lumMod val="25000"/>
                  </a:schemeClr>
                </a:solidFill>
                <a:latin typeface="Corbel" panose="020B0503020204020204" pitchFamily="34" charset="0"/>
                <a:cs typeface="Times New Roman" panose="02020603050405020304" pitchFamily="18" charset="0"/>
              </a:rPr>
              <a:t> Bank </a:t>
            </a:r>
            <a:r>
              <a:rPr lang="en-US" sz="800" dirty="0" err="1">
                <a:solidFill>
                  <a:schemeClr val="bg2">
                    <a:lumMod val="25000"/>
                  </a:schemeClr>
                </a:solidFill>
                <a:latin typeface="Corbel" panose="020B0503020204020204" pitchFamily="34" charset="0"/>
                <a:cs typeface="Times New Roman" panose="02020603050405020304" pitchFamily="18" charset="0"/>
              </a:rPr>
              <a:t>Assosiasiyaları</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Şurasının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fəaliyyətinin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daha</a:t>
            </a:r>
            <a:r>
              <a:rPr lang="en-US" sz="800" dirty="0">
                <a:solidFill>
                  <a:schemeClr val="bg2">
                    <a:lumMod val="25000"/>
                  </a:schemeClr>
                </a:solidFill>
                <a:latin typeface="Corbel" panose="020B0503020204020204" pitchFamily="34" charset="0"/>
                <a:cs typeface="Times New Roman" panose="02020603050405020304" pitchFamily="18" charset="0"/>
              </a:rPr>
              <a:t> da </a:t>
            </a:r>
            <a:r>
              <a:rPr lang="en-US" sz="800" dirty="0" err="1">
                <a:solidFill>
                  <a:schemeClr val="bg2">
                    <a:lumMod val="25000"/>
                  </a:schemeClr>
                </a:solidFill>
                <a:latin typeface="Corbel" panose="020B0503020204020204" pitchFamily="34" charset="0"/>
                <a:cs typeface="Times New Roman" panose="02020603050405020304" pitchFamily="18" charset="0"/>
              </a:rPr>
              <a:t>genişləndirilməsi</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üçün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təşəbbüslərin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koordinasiyası</a:t>
            </a:r>
            <a:r>
              <a:rPr lang="en-US" sz="800" dirty="0">
                <a:solidFill>
                  <a:schemeClr val="bg2">
                    <a:lumMod val="25000"/>
                  </a:schemeClr>
                </a:solidFill>
                <a:latin typeface="Corbel" panose="020B0503020204020204" pitchFamily="34" charset="0"/>
                <a:cs typeface="Times New Roman" panose="02020603050405020304" pitchFamily="18" charset="0"/>
              </a:rPr>
              <a:t>;</a:t>
            </a:r>
          </a:p>
          <a:p>
            <a:pPr marL="171450" indent="-171450">
              <a:buClr>
                <a:srgbClr val="CB9E55"/>
              </a:buClr>
              <a:buFont typeface="Arial" panose="020B0604020202020204" pitchFamily="34" charset="0"/>
              <a:buChar char="•"/>
            </a:pPr>
            <a:endParaRPr lang="en-US" sz="800" dirty="0">
              <a:solidFill>
                <a:schemeClr val="bg2">
                  <a:lumMod val="25000"/>
                </a:schemeClr>
              </a:solidFill>
              <a:latin typeface="Corbel" panose="020B0503020204020204" pitchFamily="34" charset="0"/>
              <a:cs typeface="Times New Roman" panose="02020603050405020304" pitchFamily="18" charset="0"/>
            </a:endParaRPr>
          </a:p>
          <a:p>
            <a:pPr marL="171450" indent="-171450">
              <a:buClr>
                <a:srgbClr val="CB9E55"/>
              </a:buClr>
              <a:buFont typeface="Arial" panose="020B0604020202020204" pitchFamily="34" charset="0"/>
              <a:buChar char="•"/>
            </a:pPr>
            <a:r>
              <a:rPr lang="en-US" sz="800" dirty="0" err="1">
                <a:solidFill>
                  <a:schemeClr val="bg2">
                    <a:lumMod val="25000"/>
                  </a:schemeClr>
                </a:solidFill>
                <a:latin typeface="Corbel" panose="020B0503020204020204" pitchFamily="34" charset="0"/>
                <a:cs typeface="Times New Roman" panose="02020603050405020304" pitchFamily="18" charset="0"/>
              </a:rPr>
              <a:t>Üzv</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bankların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beynəlxalq</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sertifikasiya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və</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standartlara</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çıxışının</a:t>
            </a:r>
            <a:r>
              <a:rPr lang="en-US" sz="800" dirty="0">
                <a:solidFill>
                  <a:schemeClr val="bg2">
                    <a:lumMod val="25000"/>
                  </a:schemeClr>
                </a:solidFill>
                <a:latin typeface="Corbel" panose="020B0503020204020204" pitchFamily="34" charset="0"/>
                <a:cs typeface="Times New Roman" panose="02020603050405020304" pitchFamily="18" charset="0"/>
              </a:rPr>
              <a:t> </a:t>
            </a:r>
            <a:r>
              <a:rPr lang="en-US" sz="800" dirty="0" err="1">
                <a:solidFill>
                  <a:schemeClr val="bg2">
                    <a:lumMod val="25000"/>
                  </a:schemeClr>
                </a:solidFill>
                <a:latin typeface="Corbel" panose="020B0503020204020204" pitchFamily="34" charset="0"/>
                <a:cs typeface="Times New Roman" panose="02020603050405020304" pitchFamily="18" charset="0"/>
              </a:rPr>
              <a:t>təşviqi</a:t>
            </a:r>
            <a:r>
              <a:rPr lang="en-US" sz="800" dirty="0">
                <a:solidFill>
                  <a:schemeClr val="bg2">
                    <a:lumMod val="25000"/>
                  </a:schemeClr>
                </a:solidFill>
                <a:latin typeface="Corbel" panose="020B0503020204020204" pitchFamily="34" charset="0"/>
                <a:cs typeface="Times New Roman" panose="02020603050405020304" pitchFamily="18" charset="0"/>
              </a:rPr>
              <a:t>.</a:t>
            </a:r>
          </a:p>
        </p:txBody>
      </p:sp>
      <p:pic>
        <p:nvPicPr>
          <p:cNvPr id="70" name="Picture 69">
            <a:extLst>
              <a:ext uri="{FF2B5EF4-FFF2-40B4-BE49-F238E27FC236}">
                <a16:creationId xmlns:a16="http://schemas.microsoft.com/office/drawing/2014/main" id="{CD0CBCCC-F08A-43DE-A4E0-45AFECE6F7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1447" y="6484646"/>
            <a:ext cx="183009" cy="182500"/>
          </a:xfrm>
          <a:prstGeom prst="rect">
            <a:avLst/>
          </a:prstGeom>
        </p:spPr>
      </p:pic>
      <p:pic>
        <p:nvPicPr>
          <p:cNvPr id="71" name="Picture 70">
            <a:extLst>
              <a:ext uri="{FF2B5EF4-FFF2-40B4-BE49-F238E27FC236}">
                <a16:creationId xmlns:a16="http://schemas.microsoft.com/office/drawing/2014/main" id="{170A95CD-B9B5-4D86-8C71-0EBD0E0814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8772" y="6488403"/>
            <a:ext cx="183009" cy="182500"/>
          </a:xfrm>
          <a:prstGeom prst="rect">
            <a:avLst/>
          </a:prstGeom>
        </p:spPr>
      </p:pic>
      <p:pic>
        <p:nvPicPr>
          <p:cNvPr id="72" name="Picture 71">
            <a:extLst>
              <a:ext uri="{FF2B5EF4-FFF2-40B4-BE49-F238E27FC236}">
                <a16:creationId xmlns:a16="http://schemas.microsoft.com/office/drawing/2014/main" id="{4271D630-FB9D-41A0-A250-141F5FA881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4490" y="6478125"/>
            <a:ext cx="183009" cy="182500"/>
          </a:xfrm>
          <a:prstGeom prst="rect">
            <a:avLst/>
          </a:prstGeom>
        </p:spPr>
      </p:pic>
      <p:pic>
        <p:nvPicPr>
          <p:cNvPr id="73" name="Picture 72">
            <a:extLst>
              <a:ext uri="{FF2B5EF4-FFF2-40B4-BE49-F238E27FC236}">
                <a16:creationId xmlns:a16="http://schemas.microsoft.com/office/drawing/2014/main" id="{DD846EE9-5538-44F2-8A62-1DB47A79B2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3535" y="6487215"/>
            <a:ext cx="183009" cy="182500"/>
          </a:xfrm>
          <a:prstGeom prst="rect">
            <a:avLst/>
          </a:prstGeom>
        </p:spPr>
      </p:pic>
      <p:sp>
        <p:nvSpPr>
          <p:cNvPr id="91" name="Isosceles Triangle 90">
            <a:extLst>
              <a:ext uri="{FF2B5EF4-FFF2-40B4-BE49-F238E27FC236}">
                <a16:creationId xmlns:a16="http://schemas.microsoft.com/office/drawing/2014/main" id="{94FF1D53-BF66-476A-8421-51686B297C06}"/>
              </a:ext>
            </a:extLst>
          </p:cNvPr>
          <p:cNvSpPr/>
          <p:nvPr/>
        </p:nvSpPr>
        <p:spPr>
          <a:xfrm>
            <a:off x="276872" y="126018"/>
            <a:ext cx="11541428" cy="1580863"/>
          </a:xfrm>
          <a:prstGeom prst="triangle">
            <a:avLst>
              <a:gd name="adj" fmla="val 49752"/>
            </a:avLst>
          </a:prstGeom>
          <a:solidFill>
            <a:srgbClr val="19274C"/>
          </a:solidFill>
          <a:ln w="38100">
            <a:solidFill>
              <a:srgbClr val="DABA8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0A790D86-8884-48C2-97B9-C974B0511A84}"/>
              </a:ext>
            </a:extLst>
          </p:cNvPr>
          <p:cNvSpPr txBox="1"/>
          <p:nvPr/>
        </p:nvSpPr>
        <p:spPr>
          <a:xfrm>
            <a:off x="3178860" y="618682"/>
            <a:ext cx="5508817" cy="954107"/>
          </a:xfrm>
          <a:prstGeom prst="rect">
            <a:avLst/>
          </a:prstGeom>
          <a:noFill/>
        </p:spPr>
        <p:txBody>
          <a:bodyPr wrap="square">
            <a:spAutoFit/>
          </a:bodyPr>
          <a:lstStyle/>
          <a:p>
            <a:pPr algn="ctr"/>
            <a:r>
              <a:rPr lang="az-Latn-AZ" sz="2800" b="1" dirty="0">
                <a:solidFill>
                  <a:schemeClr val="bg1"/>
                </a:solidFill>
                <a:latin typeface="Times New Roman" panose="02020603050405020304" pitchFamily="18" charset="0"/>
                <a:cs typeface="Times New Roman" panose="02020603050405020304" pitchFamily="18" charset="0"/>
              </a:rPr>
              <a:t>ABA-nın missiyası</a:t>
            </a:r>
            <a:endParaRPr lang="en-US" sz="2800" b="1" dirty="0">
              <a:solidFill>
                <a:schemeClr val="bg1"/>
              </a:solidFill>
              <a:latin typeface="Times New Roman" panose="02020603050405020304" pitchFamily="18" charset="0"/>
              <a:cs typeface="Times New Roman" panose="02020603050405020304" pitchFamily="18" charset="0"/>
            </a:endParaRPr>
          </a:p>
          <a:p>
            <a:pPr algn="ctr"/>
            <a:r>
              <a:rPr lang="az-Latn-AZ" sz="2800" b="1" dirty="0">
                <a:solidFill>
                  <a:schemeClr val="bg1"/>
                </a:solidFill>
                <a:latin typeface="Times New Roman" panose="02020603050405020304" pitchFamily="18" charset="0"/>
                <a:cs typeface="Times New Roman" panose="02020603050405020304" pitchFamily="18" charset="0"/>
              </a:rPr>
              <a:t> və vizyonu </a:t>
            </a:r>
            <a:endParaRPr lang="en-US" sz="2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9850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Прямоугольник 4">
            <a:extLst>
              <a:ext uri="{FF2B5EF4-FFF2-40B4-BE49-F238E27FC236}">
                <a16:creationId xmlns:a16="http://schemas.microsoft.com/office/drawing/2014/main" id="{46A1B243-E99F-4FF5-8B2A-194B0369D7E3}"/>
              </a:ext>
            </a:extLst>
          </p:cNvPr>
          <p:cNvSpPr/>
          <p:nvPr/>
        </p:nvSpPr>
        <p:spPr>
          <a:xfrm>
            <a:off x="0" y="3402105"/>
            <a:ext cx="12192000" cy="1025116"/>
          </a:xfrm>
          <a:prstGeom prst="rect">
            <a:avLst/>
          </a:prstGeom>
          <a:solidFill>
            <a:srgbClr val="DABA86"/>
          </a:solidFill>
        </p:spPr>
        <p:style>
          <a:lnRef idx="0">
            <a:schemeClr val="dk1"/>
          </a:lnRef>
          <a:fillRef idx="3">
            <a:schemeClr val="dk1"/>
          </a:fillRef>
          <a:effectRef idx="3">
            <a:schemeClr val="dk1"/>
          </a:effectRef>
          <a:fontRef idx="minor">
            <a:schemeClr val="lt1"/>
          </a:fontRef>
        </p:style>
        <p:txBody>
          <a:bodyPr rtlCol="0" anchor="ctr"/>
          <a:lstStyle/>
          <a:p>
            <a:pPr algn="ctr"/>
            <a:endParaRPr lang="ru-RU" b="1" dirty="0">
              <a:latin typeface="Times New Roman" panose="02020603050405020304" pitchFamily="18" charset="0"/>
              <a:cs typeface="Times New Roman" panose="02020603050405020304" pitchFamily="18" charset="0"/>
            </a:endParaRPr>
          </a:p>
        </p:txBody>
      </p:sp>
      <p:sp>
        <p:nvSpPr>
          <p:cNvPr id="39" name="Rectangle 38">
            <a:extLst>
              <a:ext uri="{FF2B5EF4-FFF2-40B4-BE49-F238E27FC236}">
                <a16:creationId xmlns:a16="http://schemas.microsoft.com/office/drawing/2014/main" id="{E2F2F2BD-2468-4EA0-B1C8-201BCEED0BE2}"/>
              </a:ext>
            </a:extLst>
          </p:cNvPr>
          <p:cNvSpPr/>
          <p:nvPr/>
        </p:nvSpPr>
        <p:spPr>
          <a:xfrm>
            <a:off x="0" y="0"/>
            <a:ext cx="12192000" cy="4303568"/>
          </a:xfrm>
          <a:prstGeom prst="rect">
            <a:avLst/>
          </a:prstGeom>
          <a:solidFill>
            <a:srgbClr val="192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ctrTitle"/>
          </p:nvPr>
        </p:nvSpPr>
        <p:spPr>
          <a:xfrm>
            <a:off x="433250" y="5271078"/>
            <a:ext cx="11325497" cy="626971"/>
          </a:xfrm>
        </p:spPr>
        <p:txBody>
          <a:bodyPr>
            <a:noAutofit/>
          </a:bodyPr>
          <a:lstStyle/>
          <a:p>
            <a:r>
              <a:rPr lang="en-US" sz="5400" dirty="0">
                <a:solidFill>
                  <a:schemeClr val="bg2">
                    <a:lumMod val="25000"/>
                  </a:schemeClr>
                </a:solidFill>
                <a:latin typeface="Palatino Linotype" panose="02040502050505030304" pitchFamily="18" charset="0"/>
              </a:rPr>
              <a:t>www.aba.az</a:t>
            </a:r>
            <a:endParaRPr lang="ru-RU" sz="5400" dirty="0">
              <a:solidFill>
                <a:schemeClr val="bg2">
                  <a:lumMod val="25000"/>
                </a:schemeClr>
              </a:solidFill>
              <a:latin typeface="Palatino Linotype" panose="02040502050505030304" pitchFamily="18" charset="0"/>
            </a:endParaRPr>
          </a:p>
        </p:txBody>
      </p:sp>
      <p:pic>
        <p:nvPicPr>
          <p:cNvPr id="9" name="Рисунок 8"/>
          <p:cNvPicPr>
            <a:picLocks noChangeAspect="1"/>
          </p:cNvPicPr>
          <p:nvPr/>
        </p:nvPicPr>
        <p:blipFill>
          <a:blip r:embed="rId2"/>
          <a:stretch>
            <a:fillRect/>
          </a:stretch>
        </p:blipFill>
        <p:spPr>
          <a:xfrm>
            <a:off x="1769271" y="561182"/>
            <a:ext cx="3192171" cy="3192171"/>
          </a:xfrm>
          <a:prstGeom prst="rect">
            <a:avLst/>
          </a:prstGeom>
        </p:spPr>
      </p:pic>
      <p:sp>
        <p:nvSpPr>
          <p:cNvPr id="43" name="Заголовок 1">
            <a:extLst>
              <a:ext uri="{FF2B5EF4-FFF2-40B4-BE49-F238E27FC236}">
                <a16:creationId xmlns:a16="http://schemas.microsoft.com/office/drawing/2014/main" id="{3D858864-65A4-4CBC-84B0-9AD4A8E50857}"/>
              </a:ext>
            </a:extLst>
          </p:cNvPr>
          <p:cNvSpPr txBox="1">
            <a:spLocks/>
          </p:cNvSpPr>
          <p:nvPr/>
        </p:nvSpPr>
        <p:spPr>
          <a:xfrm>
            <a:off x="5384114" y="957591"/>
            <a:ext cx="5718463" cy="232086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b="1" dirty="0">
                <a:solidFill>
                  <a:schemeClr val="bg1"/>
                </a:solidFill>
                <a:latin typeface="Times New Roman" panose="02020603050405020304" pitchFamily="18" charset="0"/>
                <a:cs typeface="Times New Roman" panose="02020603050405020304" pitchFamily="18" charset="0"/>
              </a:rPr>
              <a:t>AZ</a:t>
            </a:r>
            <a:r>
              <a:rPr lang="az-Latn-AZ" sz="4800" b="1" dirty="0">
                <a:solidFill>
                  <a:schemeClr val="bg1"/>
                </a:solidFill>
                <a:latin typeface="Times New Roman" panose="02020603050405020304" pitchFamily="18" charset="0"/>
                <a:cs typeface="Times New Roman" panose="02020603050405020304" pitchFamily="18" charset="0"/>
              </a:rPr>
              <a:t>ƏRBAYCAN BANKLAR</a:t>
            </a:r>
          </a:p>
          <a:p>
            <a:pPr algn="l"/>
            <a:r>
              <a:rPr lang="az-Latn-AZ" sz="4800" b="1" dirty="0">
                <a:solidFill>
                  <a:schemeClr val="bg1"/>
                </a:solidFill>
                <a:latin typeface="Times New Roman" panose="02020603050405020304" pitchFamily="18" charset="0"/>
                <a:cs typeface="Times New Roman" panose="02020603050405020304" pitchFamily="18" charset="0"/>
              </a:rPr>
              <a:t>ASSOSİASİYASI</a:t>
            </a:r>
            <a:endParaRPr lang="ru-RU" sz="4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697030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20489</TotalTime>
  <Words>2174</Words>
  <Application>Microsoft Office PowerPoint</Application>
  <PresentationFormat>Widescreen</PresentationFormat>
  <Paragraphs>305</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Calibri Light</vt:lpstr>
      <vt:lpstr>Corbel</vt:lpstr>
      <vt:lpstr>Palatino Linotype</vt:lpstr>
      <vt:lpstr>Perpetua Titling MT</vt:lpstr>
      <vt:lpstr>Symbol</vt:lpstr>
      <vt:lpstr>Times New Roman</vt:lpstr>
      <vt:lpstr>Тема Office</vt:lpstr>
      <vt:lpstr> STRATEJİ HƏDƏFLƏR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www.aba.az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Banking sector in Azerbaijan - 2018</dc:title>
  <dc:creator>Azizagha Hakhverdiyev</dc:creator>
  <cp:lastModifiedBy>H Azizaga</cp:lastModifiedBy>
  <cp:revision>327</cp:revision>
  <dcterms:created xsi:type="dcterms:W3CDTF">2019-05-17T06:08:45Z</dcterms:created>
  <dcterms:modified xsi:type="dcterms:W3CDTF">2026-02-02T12:41:22Z</dcterms:modified>
</cp:coreProperties>
</file>